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ryndan Write" charset="1" panose="02000503000000000000"/>
      <p:regular r:id="rId26"/>
    </p:embeddedFont>
    <p:embeddedFont>
      <p:font typeface="KG Primary Penmanship" charset="1" panose="02000506000000020003"/>
      <p:regular r:id="rId27"/>
    </p:embeddedFont>
    <p:embeddedFont>
      <p:font typeface="Comic Sans" charset="1" panose="03000702030302020204"/>
      <p:regular r:id="rId28"/>
    </p:embeddedFont>
    <p:embeddedFont>
      <p:font typeface="Distillery Strong" charset="1" panose="00000000000000000000"/>
      <p:regular r:id="rId29"/>
    </p:embeddedFont>
    <p:embeddedFont>
      <p:font typeface="Comic Sans Bold" charset="1" panose="030009020303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 Id="rId4" Target="../media/image6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4.jpeg" Type="http://schemas.openxmlformats.org/officeDocument/2006/relationships/image"/><Relationship Id="rId6"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 Id="rId9" Target="../media/image7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jpe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 Id="rId9" Target="../media/image7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8.jpeg" Type="http://schemas.openxmlformats.org/officeDocument/2006/relationships/image"/><Relationship Id="rId5" Target="../media/VAGjNLgqKhU.mp4" Type="http://schemas.openxmlformats.org/officeDocument/2006/relationships/video"/><Relationship Id="rId6" Target="../media/VAGjNLgqKhU.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3" id="3"/>
          <p:cNvSpPr/>
          <p:nvPr/>
        </p:nvSpPr>
        <p:spPr>
          <a:xfrm flipH="false" flipV="false" rot="0">
            <a:off x="10345843" y="861126"/>
            <a:ext cx="1658983" cy="1633281"/>
          </a:xfrm>
          <a:custGeom>
            <a:avLst/>
            <a:gdLst/>
            <a:ahLst/>
            <a:cxnLst/>
            <a:rect r="r" b="b" t="t" l="l"/>
            <a:pathLst>
              <a:path h="1633281" w="1658983">
                <a:moveTo>
                  <a:pt x="0" y="0"/>
                </a:moveTo>
                <a:lnTo>
                  <a:pt x="1658983" y="0"/>
                </a:lnTo>
                <a:lnTo>
                  <a:pt x="1658983" y="1633281"/>
                </a:lnTo>
                <a:lnTo>
                  <a:pt x="0" y="16332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48618" y="1245141"/>
            <a:ext cx="3990765" cy="5321020"/>
          </a:xfrm>
          <a:custGeom>
            <a:avLst/>
            <a:gdLst/>
            <a:ahLst/>
            <a:cxnLst/>
            <a:rect r="r" b="b" t="t" l="l"/>
            <a:pathLst>
              <a:path h="5321020" w="3990765">
                <a:moveTo>
                  <a:pt x="0" y="0"/>
                </a:moveTo>
                <a:lnTo>
                  <a:pt x="3990764" y="0"/>
                </a:lnTo>
                <a:lnTo>
                  <a:pt x="3990764" y="5321020"/>
                </a:lnTo>
                <a:lnTo>
                  <a:pt x="0" y="5321020"/>
                </a:lnTo>
                <a:lnTo>
                  <a:pt x="0" y="0"/>
                </a:lnTo>
                <a:close/>
              </a:path>
            </a:pathLst>
          </a:custGeom>
          <a:blipFill>
            <a:blip r:embed="rId5"/>
            <a:stretch>
              <a:fillRect l="0" t="0" r="0" b="0"/>
            </a:stretch>
          </a:blipFill>
        </p:spPr>
      </p:sp>
      <p:sp>
        <p:nvSpPr>
          <p:cNvPr name="TextBox 5" id="5"/>
          <p:cNvSpPr txBox="true"/>
          <p:nvPr/>
        </p:nvSpPr>
        <p:spPr>
          <a:xfrm rot="0">
            <a:off x="1579705" y="6747136"/>
            <a:ext cx="15128589" cy="1890902"/>
          </a:xfrm>
          <a:prstGeom prst="rect">
            <a:avLst/>
          </a:prstGeom>
        </p:spPr>
        <p:txBody>
          <a:bodyPr anchor="t" rtlCol="false" tIns="0" lIns="0" bIns="0" rIns="0">
            <a:spAutoFit/>
          </a:bodyPr>
          <a:lstStyle/>
          <a:p>
            <a:pPr algn="ctr">
              <a:lnSpc>
                <a:spcPts val="13055"/>
              </a:lnSpc>
            </a:pPr>
            <a:r>
              <a:rPr lang="en-US" sz="13599">
                <a:solidFill>
                  <a:srgbClr val="292929"/>
                </a:solidFill>
                <a:latin typeface="Bryndan Write"/>
                <a:ea typeface="Bryndan Write"/>
                <a:cs typeface="Bryndan Write"/>
                <a:sym typeface="Bryndan Write"/>
              </a:rPr>
              <a:t>Concurrency in </a:t>
            </a:r>
            <a:r>
              <a:rPr lang="en-US" sz="13599">
                <a:solidFill>
                  <a:srgbClr val="56AEFF"/>
                </a:solidFill>
                <a:latin typeface="Bryndan Write"/>
                <a:ea typeface="Bryndan Write"/>
                <a:cs typeface="Bryndan Write"/>
                <a:sym typeface="Bryndan Write"/>
              </a:rPr>
              <a:t>GO</a:t>
            </a:r>
            <a:r>
              <a:rPr lang="en-US" sz="13599">
                <a:solidFill>
                  <a:srgbClr val="292929"/>
                </a:solidFill>
                <a:latin typeface="Bryndan Write"/>
                <a:ea typeface="Bryndan Write"/>
                <a:cs typeface="Bryndan Write"/>
                <a:sym typeface="Bryndan Write"/>
              </a:rPr>
              <a:t>!</a:t>
            </a:r>
          </a:p>
        </p:txBody>
      </p:sp>
      <p:sp>
        <p:nvSpPr>
          <p:cNvPr name="TextBox 6" id="6"/>
          <p:cNvSpPr txBox="true"/>
          <p:nvPr/>
        </p:nvSpPr>
        <p:spPr>
          <a:xfrm rot="0">
            <a:off x="7222331" y="8947150"/>
            <a:ext cx="3843338" cy="688975"/>
          </a:xfrm>
          <a:prstGeom prst="rect">
            <a:avLst/>
          </a:prstGeom>
        </p:spPr>
        <p:txBody>
          <a:bodyPr anchor="t" rtlCol="false" tIns="0" lIns="0" bIns="0" rIns="0">
            <a:spAutoFit/>
          </a:bodyPr>
          <a:lstStyle/>
          <a:p>
            <a:pPr algn="ctr">
              <a:lnSpc>
                <a:spcPts val="5149"/>
              </a:lnSpc>
              <a:spcBef>
                <a:spcPct val="0"/>
              </a:spcBef>
            </a:pPr>
            <a:r>
              <a:rPr lang="en-US" sz="4999">
                <a:solidFill>
                  <a:srgbClr val="292929"/>
                </a:solidFill>
                <a:latin typeface="KG Primary Penmanship"/>
                <a:ea typeface="KG Primary Penmanship"/>
                <a:cs typeface="KG Primary Penmanship"/>
                <a:sym typeface="KG Primary Penmanship"/>
              </a:rPr>
              <a:t>By Tanishq Saxena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794" r="0" b="-38982"/>
            </a:stretch>
          </a:blipFill>
        </p:spPr>
      </p:sp>
      <p:sp>
        <p:nvSpPr>
          <p:cNvPr name="Freeform 3" id="3"/>
          <p:cNvSpPr/>
          <p:nvPr/>
        </p:nvSpPr>
        <p:spPr>
          <a:xfrm flipH="false" flipV="false" rot="0">
            <a:off x="1627550" y="3992356"/>
            <a:ext cx="6291323" cy="3999914"/>
          </a:xfrm>
          <a:custGeom>
            <a:avLst/>
            <a:gdLst/>
            <a:ahLst/>
            <a:cxnLst/>
            <a:rect r="r" b="b" t="t" l="l"/>
            <a:pathLst>
              <a:path h="3999914" w="6291323">
                <a:moveTo>
                  <a:pt x="0" y="0"/>
                </a:moveTo>
                <a:lnTo>
                  <a:pt x="6291322" y="0"/>
                </a:lnTo>
                <a:lnTo>
                  <a:pt x="6291322" y="3999914"/>
                </a:lnTo>
                <a:lnTo>
                  <a:pt x="0" y="3999914"/>
                </a:lnTo>
                <a:lnTo>
                  <a:pt x="0" y="0"/>
                </a:lnTo>
                <a:close/>
              </a:path>
            </a:pathLst>
          </a:custGeom>
          <a:blipFill>
            <a:blip r:embed="rId3"/>
            <a:stretch>
              <a:fillRect l="0" t="0" r="0" b="0"/>
            </a:stretch>
          </a:blipFill>
        </p:spPr>
      </p:sp>
      <p:sp>
        <p:nvSpPr>
          <p:cNvPr name="TextBox 4" id="4"/>
          <p:cNvSpPr txBox="true"/>
          <p:nvPr/>
        </p:nvSpPr>
        <p:spPr>
          <a:xfrm rot="0">
            <a:off x="1028700" y="831955"/>
            <a:ext cx="15941372" cy="1440947"/>
          </a:xfrm>
          <a:prstGeom prst="rect">
            <a:avLst/>
          </a:prstGeom>
        </p:spPr>
        <p:txBody>
          <a:bodyPr anchor="t" rtlCol="false" tIns="0" lIns="0" bIns="0" rIns="0">
            <a:spAutoFit/>
          </a:bodyPr>
          <a:lstStyle/>
          <a:p>
            <a:pPr algn="l">
              <a:lnSpc>
                <a:spcPts val="9984"/>
              </a:lnSpc>
            </a:pPr>
            <a:r>
              <a:rPr lang="en-US" sz="10400">
                <a:solidFill>
                  <a:srgbClr val="292929"/>
                </a:solidFill>
                <a:latin typeface="Bryndan Write"/>
                <a:ea typeface="Bryndan Write"/>
                <a:cs typeface="Bryndan Write"/>
                <a:sym typeface="Bryndan Write"/>
              </a:rPr>
              <a:t>Results?</a:t>
            </a:r>
          </a:p>
        </p:txBody>
      </p:sp>
      <p:sp>
        <p:nvSpPr>
          <p:cNvPr name="TextBox 5" id="5"/>
          <p:cNvSpPr txBox="true"/>
          <p:nvPr/>
        </p:nvSpPr>
        <p:spPr>
          <a:xfrm rot="0">
            <a:off x="1028700" y="2330053"/>
            <a:ext cx="16230600" cy="1662303"/>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Without concurrency, the code took around </a:t>
            </a:r>
            <a:r>
              <a:rPr lang="en-US" sz="4200">
                <a:solidFill>
                  <a:srgbClr val="DC433A"/>
                </a:solidFill>
                <a:latin typeface="KG Primary Penmanship"/>
                <a:ea typeface="KG Primary Penmanship"/>
                <a:cs typeface="KG Primary Penmanship"/>
                <a:sym typeface="KG Primary Penmanship"/>
              </a:rPr>
              <a:t>17 seconds</a:t>
            </a:r>
            <a:r>
              <a:rPr lang="en-US" sz="4200">
                <a:solidFill>
                  <a:srgbClr val="292929"/>
                </a:solidFill>
                <a:latin typeface="KG Primary Penmanship"/>
                <a:ea typeface="KG Primary Penmanship"/>
                <a:cs typeface="KG Primary Penmanship"/>
                <a:sym typeface="KG Primary Penmanship"/>
              </a:rPr>
              <a:t> to execute. But when we used concurrency, it took only </a:t>
            </a:r>
            <a:r>
              <a:rPr lang="en-US" sz="4200">
                <a:solidFill>
                  <a:srgbClr val="009D5A"/>
                </a:solidFill>
                <a:latin typeface="KG Primary Penmanship"/>
                <a:ea typeface="KG Primary Penmanship"/>
                <a:cs typeface="KG Primary Penmanship"/>
                <a:sym typeface="KG Primary Penmanship"/>
              </a:rPr>
              <a:t>1.5 seconds</a:t>
            </a:r>
            <a:r>
              <a:rPr lang="en-US" sz="4200">
                <a:solidFill>
                  <a:srgbClr val="292929"/>
                </a:solidFill>
                <a:latin typeface="KG Primary Penmanship"/>
                <a:ea typeface="KG Primary Penmanship"/>
                <a:cs typeface="KG Primary Penmanship"/>
                <a:sym typeface="KG Primary Penmanship"/>
              </a:rPr>
              <a:t> ! So, concurrency is actually helpful in optimizing real life problems!</a:t>
            </a:r>
          </a:p>
        </p:txBody>
      </p:sp>
      <p:sp>
        <p:nvSpPr>
          <p:cNvPr name="TextBox 6" id="6"/>
          <p:cNvSpPr txBox="true"/>
          <p:nvPr/>
        </p:nvSpPr>
        <p:spPr>
          <a:xfrm rot="0">
            <a:off x="1912139" y="8125620"/>
            <a:ext cx="5722144" cy="1099398"/>
          </a:xfrm>
          <a:prstGeom prst="rect">
            <a:avLst/>
          </a:prstGeom>
        </p:spPr>
        <p:txBody>
          <a:bodyPr anchor="t" rtlCol="false" tIns="0" lIns="0" bIns="0" rIns="0">
            <a:spAutoFit/>
          </a:bodyPr>
          <a:lstStyle/>
          <a:p>
            <a:pPr algn="ctr">
              <a:lnSpc>
                <a:spcPts val="8371"/>
              </a:lnSpc>
              <a:spcBef>
                <a:spcPct val="0"/>
              </a:spcBef>
            </a:pPr>
            <a:r>
              <a:rPr lang="en-US" sz="8127">
                <a:solidFill>
                  <a:srgbClr val="000000"/>
                </a:solidFill>
                <a:latin typeface="Distillery Strong"/>
                <a:ea typeface="Distillery Strong"/>
                <a:cs typeface="Distillery Strong"/>
                <a:sym typeface="Distillery Strong"/>
              </a:rPr>
              <a:t>SURPRISED?</a:t>
            </a:r>
          </a:p>
        </p:txBody>
      </p:sp>
      <p:grpSp>
        <p:nvGrpSpPr>
          <p:cNvPr name="Group 7" id="7"/>
          <p:cNvGrpSpPr/>
          <p:nvPr/>
        </p:nvGrpSpPr>
        <p:grpSpPr>
          <a:xfrm rot="0">
            <a:off x="9622091" y="3963585"/>
            <a:ext cx="7492289" cy="5294715"/>
            <a:chOff x="0" y="0"/>
            <a:chExt cx="9989719" cy="7059620"/>
          </a:xfrm>
        </p:grpSpPr>
        <p:sp>
          <p:nvSpPr>
            <p:cNvPr name="Freeform 8" id="8"/>
            <p:cNvSpPr/>
            <p:nvPr/>
          </p:nvSpPr>
          <p:spPr>
            <a:xfrm flipH="false" flipV="false" rot="0">
              <a:off x="0" y="1609089"/>
              <a:ext cx="9989719" cy="5450531"/>
            </a:xfrm>
            <a:custGeom>
              <a:avLst/>
              <a:gdLst/>
              <a:ahLst/>
              <a:cxnLst/>
              <a:rect r="r" b="b" t="t" l="l"/>
              <a:pathLst>
                <a:path h="5450531" w="9989719">
                  <a:moveTo>
                    <a:pt x="0" y="0"/>
                  </a:moveTo>
                  <a:lnTo>
                    <a:pt x="9989719" y="0"/>
                  </a:lnTo>
                  <a:lnTo>
                    <a:pt x="9989719" y="5450531"/>
                  </a:lnTo>
                  <a:lnTo>
                    <a:pt x="0" y="5450531"/>
                  </a:lnTo>
                  <a:lnTo>
                    <a:pt x="0" y="0"/>
                  </a:lnTo>
                  <a:close/>
                </a:path>
              </a:pathLst>
            </a:custGeom>
            <a:blipFill>
              <a:blip r:embed="rId4"/>
              <a:stretch>
                <a:fillRect l="0" t="0" r="0" b="0"/>
              </a:stretch>
            </a:blipFill>
          </p:spPr>
        </p:sp>
        <p:sp>
          <p:nvSpPr>
            <p:cNvPr name="TextBox 9" id="9"/>
            <p:cNvSpPr txBox="true"/>
            <p:nvPr/>
          </p:nvSpPr>
          <p:spPr>
            <a:xfrm rot="0">
              <a:off x="0" y="-219075"/>
              <a:ext cx="2190903" cy="1792295"/>
            </a:xfrm>
            <a:prstGeom prst="rect">
              <a:avLst/>
            </a:prstGeom>
          </p:spPr>
          <p:txBody>
            <a:bodyPr anchor="t" rtlCol="false" tIns="0" lIns="0" bIns="0" rIns="0">
              <a:spAutoFit/>
            </a:bodyPr>
            <a:lstStyle/>
            <a:p>
              <a:pPr algn="ctr">
                <a:lnSpc>
                  <a:spcPts val="10859"/>
                </a:lnSpc>
                <a:spcBef>
                  <a:spcPct val="0"/>
                </a:spcBef>
              </a:pPr>
              <a:r>
                <a:rPr lang="en-US" sz="7756">
                  <a:solidFill>
                    <a:srgbClr val="000000"/>
                  </a:solidFill>
                  <a:latin typeface="Bryndan Write"/>
                  <a:ea typeface="Bryndan Write"/>
                  <a:cs typeface="Bryndan Write"/>
                  <a:sym typeface="Bryndan Write"/>
                </a:rPr>
                <a:t>But,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3" id="3"/>
          <p:cNvSpPr/>
          <p:nvPr/>
        </p:nvSpPr>
        <p:spPr>
          <a:xfrm flipH="false" flipV="false" rot="0">
            <a:off x="8126667" y="0"/>
            <a:ext cx="9132633" cy="2660256"/>
          </a:xfrm>
          <a:custGeom>
            <a:avLst/>
            <a:gdLst/>
            <a:ahLst/>
            <a:cxnLst/>
            <a:rect r="r" b="b" t="t" l="l"/>
            <a:pathLst>
              <a:path h="2660256" w="9132633">
                <a:moveTo>
                  <a:pt x="0" y="0"/>
                </a:moveTo>
                <a:lnTo>
                  <a:pt x="9132633" y="0"/>
                </a:lnTo>
                <a:lnTo>
                  <a:pt x="9132633" y="2660256"/>
                </a:lnTo>
                <a:lnTo>
                  <a:pt x="0" y="2660256"/>
                </a:lnTo>
                <a:lnTo>
                  <a:pt x="0" y="0"/>
                </a:lnTo>
                <a:close/>
              </a:path>
            </a:pathLst>
          </a:custGeom>
          <a:blipFill>
            <a:blip r:embed="rId3"/>
            <a:stretch>
              <a:fillRect l="-16040" t="-70465" r="-17181" b="-57886"/>
            </a:stretch>
          </a:blipFill>
        </p:spPr>
      </p:sp>
      <p:sp>
        <p:nvSpPr>
          <p:cNvPr name="TextBox 4" id="4"/>
          <p:cNvSpPr txBox="true"/>
          <p:nvPr/>
        </p:nvSpPr>
        <p:spPr>
          <a:xfrm rot="0">
            <a:off x="1028700" y="4403364"/>
            <a:ext cx="14420681" cy="915571"/>
          </a:xfrm>
          <a:prstGeom prst="rect">
            <a:avLst/>
          </a:prstGeom>
        </p:spPr>
        <p:txBody>
          <a:bodyPr anchor="t" rtlCol="false" tIns="0" lIns="0" bIns="0" rIns="0">
            <a:spAutoFit/>
          </a:bodyPr>
          <a:lstStyle/>
          <a:p>
            <a:pPr algn="l">
              <a:lnSpc>
                <a:spcPts val="6336"/>
              </a:lnSpc>
            </a:pPr>
            <a:r>
              <a:rPr lang="en-US" sz="6600">
                <a:solidFill>
                  <a:srgbClr val="292929"/>
                </a:solidFill>
                <a:latin typeface="Bryndan Write"/>
                <a:ea typeface="Bryndan Write"/>
                <a:cs typeface="Bryndan Write"/>
                <a:sym typeface="Bryndan Write"/>
              </a:rPr>
              <a:t>Syntax?</a:t>
            </a:r>
          </a:p>
        </p:txBody>
      </p:sp>
      <p:sp>
        <p:nvSpPr>
          <p:cNvPr name="TextBox 5" id="5"/>
          <p:cNvSpPr txBox="true"/>
          <p:nvPr/>
        </p:nvSpPr>
        <p:spPr>
          <a:xfrm rot="0">
            <a:off x="1028700" y="107228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Channels</a:t>
            </a:r>
          </a:p>
        </p:txBody>
      </p:sp>
      <p:sp>
        <p:nvSpPr>
          <p:cNvPr name="TextBox 6" id="6"/>
          <p:cNvSpPr txBox="true"/>
          <p:nvPr/>
        </p:nvSpPr>
        <p:spPr>
          <a:xfrm rot="0">
            <a:off x="1028700" y="2655336"/>
            <a:ext cx="16230600" cy="1662303"/>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A</a:t>
            </a:r>
            <a:r>
              <a:rPr lang="en-US" sz="4200">
                <a:solidFill>
                  <a:srgbClr val="292929"/>
                </a:solidFill>
                <a:latin typeface="KG Primary Penmanship"/>
                <a:ea typeface="KG Primary Penmanship"/>
                <a:cs typeface="KG Primary Penmanship"/>
                <a:sym typeface="KG Primary Penmanship"/>
              </a:rPr>
              <a:t> channel is a way for goroutines to communicate safely. It helps send and receive data between goroutines. Think of it like a “pipe” where one goroutine puts data in, and another takes it out.</a:t>
            </a:r>
          </a:p>
        </p:txBody>
      </p:sp>
      <p:grpSp>
        <p:nvGrpSpPr>
          <p:cNvPr name="Group 7" id="7"/>
          <p:cNvGrpSpPr/>
          <p:nvPr/>
        </p:nvGrpSpPr>
        <p:grpSpPr>
          <a:xfrm rot="0">
            <a:off x="639048" y="5489361"/>
            <a:ext cx="16287233" cy="3939364"/>
            <a:chOff x="0" y="0"/>
            <a:chExt cx="21716311" cy="5252486"/>
          </a:xfrm>
        </p:grpSpPr>
        <p:sp>
          <p:nvSpPr>
            <p:cNvPr name="Freeform 8" id="8"/>
            <p:cNvSpPr/>
            <p:nvPr/>
          </p:nvSpPr>
          <p:spPr>
            <a:xfrm flipH="false" flipV="false" rot="0">
              <a:off x="10002574" y="2005662"/>
              <a:ext cx="2393171" cy="723934"/>
            </a:xfrm>
            <a:custGeom>
              <a:avLst/>
              <a:gdLst/>
              <a:ahLst/>
              <a:cxnLst/>
              <a:rect r="r" b="b" t="t" l="l"/>
              <a:pathLst>
                <a:path h="723934" w="2393171">
                  <a:moveTo>
                    <a:pt x="0" y="0"/>
                  </a:moveTo>
                  <a:lnTo>
                    <a:pt x="2393171" y="0"/>
                  </a:lnTo>
                  <a:lnTo>
                    <a:pt x="2393171" y="723934"/>
                  </a:lnTo>
                  <a:lnTo>
                    <a:pt x="0" y="72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4600">
              <a:off x="10105049" y="4231854"/>
              <a:ext cx="2369855" cy="669484"/>
            </a:xfrm>
            <a:custGeom>
              <a:avLst/>
              <a:gdLst/>
              <a:ahLst/>
              <a:cxnLst/>
              <a:rect r="r" b="b" t="t" l="l"/>
              <a:pathLst>
                <a:path h="669484" w="2369855">
                  <a:moveTo>
                    <a:pt x="0" y="0"/>
                  </a:moveTo>
                  <a:lnTo>
                    <a:pt x="2369855" y="0"/>
                  </a:lnTo>
                  <a:lnTo>
                    <a:pt x="2369855" y="669483"/>
                  </a:lnTo>
                  <a:lnTo>
                    <a:pt x="0" y="669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887503">
              <a:off x="10095895" y="714270"/>
              <a:ext cx="2369855" cy="669484"/>
            </a:xfrm>
            <a:custGeom>
              <a:avLst/>
              <a:gdLst/>
              <a:ahLst/>
              <a:cxnLst/>
              <a:rect r="r" b="b" t="t" l="l"/>
              <a:pathLst>
                <a:path h="669484" w="2369855">
                  <a:moveTo>
                    <a:pt x="0" y="669484"/>
                  </a:moveTo>
                  <a:lnTo>
                    <a:pt x="2369855" y="669484"/>
                  </a:lnTo>
                  <a:lnTo>
                    <a:pt x="2369855" y="0"/>
                  </a:lnTo>
                  <a:lnTo>
                    <a:pt x="0" y="0"/>
                  </a:lnTo>
                  <a:lnTo>
                    <a:pt x="0" y="6694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506733" y="1049012"/>
              <a:ext cx="9209578" cy="3483773"/>
            </a:xfrm>
            <a:custGeom>
              <a:avLst/>
              <a:gdLst/>
              <a:ahLst/>
              <a:cxnLst/>
              <a:rect r="r" b="b" t="t" l="l"/>
              <a:pathLst>
                <a:path h="3483773" w="9209578">
                  <a:moveTo>
                    <a:pt x="0" y="0"/>
                  </a:moveTo>
                  <a:lnTo>
                    <a:pt x="9209578" y="0"/>
                  </a:lnTo>
                  <a:lnTo>
                    <a:pt x="9209578" y="3483773"/>
                  </a:lnTo>
                  <a:lnTo>
                    <a:pt x="0" y="3483773"/>
                  </a:lnTo>
                  <a:lnTo>
                    <a:pt x="0" y="0"/>
                  </a:lnTo>
                  <a:close/>
                </a:path>
              </a:pathLst>
            </a:custGeom>
            <a:blipFill>
              <a:blip r:embed="rId8"/>
              <a:stretch>
                <a:fillRect l="0" t="0" r="0" b="0"/>
              </a:stretch>
            </a:blipFill>
          </p:spPr>
        </p:sp>
        <p:sp>
          <p:nvSpPr>
            <p:cNvPr name="TextBox 12" id="12"/>
            <p:cNvSpPr txBox="true"/>
            <p:nvPr/>
          </p:nvSpPr>
          <p:spPr>
            <a:xfrm rot="0">
              <a:off x="110987" y="57150"/>
              <a:ext cx="9891587" cy="1877148"/>
            </a:xfrm>
            <a:prstGeom prst="rect">
              <a:avLst/>
            </a:prstGeom>
          </p:spPr>
          <p:txBody>
            <a:bodyPr anchor="t" rtlCol="false" tIns="0" lIns="0" bIns="0" rIns="0">
              <a:spAutoFit/>
            </a:bodyPr>
            <a:lstStyle/>
            <a:p>
              <a:pPr algn="r">
                <a:lnSpc>
                  <a:spcPts val="3685"/>
                </a:lnSpc>
                <a:spcBef>
                  <a:spcPct val="0"/>
                </a:spcBef>
              </a:pPr>
              <a:r>
                <a:rPr lang="en-US" sz="3578">
                  <a:solidFill>
                    <a:srgbClr val="292929"/>
                  </a:solidFill>
                  <a:latin typeface="KG Primary Penmanship"/>
                  <a:ea typeface="KG Primary Penmanship"/>
                  <a:cs typeface="KG Primary Penmanship"/>
                  <a:sym typeface="KG Primary Penmanship"/>
                </a:rPr>
                <a:t>Initializing a channel which stores “int” value type, you may use any other type like strings, bool, float64, etc.</a:t>
              </a:r>
            </a:p>
          </p:txBody>
        </p:sp>
        <p:sp>
          <p:nvSpPr>
            <p:cNvPr name="TextBox 13" id="13"/>
            <p:cNvSpPr txBox="true"/>
            <p:nvPr/>
          </p:nvSpPr>
          <p:spPr>
            <a:xfrm rot="0">
              <a:off x="0" y="2073311"/>
              <a:ext cx="9891587" cy="656286"/>
            </a:xfrm>
            <a:prstGeom prst="rect">
              <a:avLst/>
            </a:prstGeom>
          </p:spPr>
          <p:txBody>
            <a:bodyPr anchor="t" rtlCol="false" tIns="0" lIns="0" bIns="0" rIns="0">
              <a:spAutoFit/>
            </a:bodyPr>
            <a:lstStyle/>
            <a:p>
              <a:pPr algn="r">
                <a:lnSpc>
                  <a:spcPts val="3685"/>
                </a:lnSpc>
                <a:spcBef>
                  <a:spcPct val="0"/>
                </a:spcBef>
              </a:pPr>
              <a:r>
                <a:rPr lang="en-US" sz="3578">
                  <a:solidFill>
                    <a:srgbClr val="292929"/>
                  </a:solidFill>
                  <a:latin typeface="KG Primary Penmanship"/>
                  <a:ea typeface="KG Primary Penmanship"/>
                  <a:cs typeface="KG Primary Penmanship"/>
                  <a:sym typeface="KG Primary Penmanship"/>
                </a:rPr>
                <a:t>Sending something to the channel</a:t>
              </a:r>
            </a:p>
          </p:txBody>
        </p:sp>
        <p:sp>
          <p:nvSpPr>
            <p:cNvPr name="TextBox 14" id="14"/>
            <p:cNvSpPr txBox="true"/>
            <p:nvPr/>
          </p:nvSpPr>
          <p:spPr>
            <a:xfrm rot="0">
              <a:off x="110987" y="3325681"/>
              <a:ext cx="9891587" cy="656286"/>
            </a:xfrm>
            <a:prstGeom prst="rect">
              <a:avLst/>
            </a:prstGeom>
          </p:spPr>
          <p:txBody>
            <a:bodyPr anchor="t" rtlCol="false" tIns="0" lIns="0" bIns="0" rIns="0">
              <a:spAutoFit/>
            </a:bodyPr>
            <a:lstStyle/>
            <a:p>
              <a:pPr algn="r">
                <a:lnSpc>
                  <a:spcPts val="3685"/>
                </a:lnSpc>
                <a:spcBef>
                  <a:spcPct val="0"/>
                </a:spcBef>
              </a:pPr>
              <a:r>
                <a:rPr lang="en-US" sz="3578">
                  <a:solidFill>
                    <a:srgbClr val="292929"/>
                  </a:solidFill>
                  <a:latin typeface="KG Primary Penmanship"/>
                  <a:ea typeface="KG Primary Penmanship"/>
                  <a:cs typeface="KG Primary Penmanship"/>
                  <a:sym typeface="KG Primary Penmanship"/>
                </a:rPr>
                <a:t>Receiving data from the channel</a:t>
              </a:r>
            </a:p>
          </p:txBody>
        </p:sp>
        <p:sp>
          <p:nvSpPr>
            <p:cNvPr name="Freeform 15" id="15"/>
            <p:cNvSpPr/>
            <p:nvPr/>
          </p:nvSpPr>
          <p:spPr>
            <a:xfrm flipH="false" flipV="false" rot="-397044">
              <a:off x="10061461" y="2993814"/>
              <a:ext cx="2393171" cy="723934"/>
            </a:xfrm>
            <a:custGeom>
              <a:avLst/>
              <a:gdLst/>
              <a:ahLst/>
              <a:cxnLst/>
              <a:rect r="r" b="b" t="t" l="l"/>
              <a:pathLst>
                <a:path h="723934" w="2393171">
                  <a:moveTo>
                    <a:pt x="0" y="0"/>
                  </a:moveTo>
                  <a:lnTo>
                    <a:pt x="2393171" y="0"/>
                  </a:lnTo>
                  <a:lnTo>
                    <a:pt x="2393171" y="723935"/>
                  </a:lnTo>
                  <a:lnTo>
                    <a:pt x="0" y="723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10987" y="4267028"/>
              <a:ext cx="9891587" cy="656286"/>
            </a:xfrm>
            <a:prstGeom prst="rect">
              <a:avLst/>
            </a:prstGeom>
          </p:spPr>
          <p:txBody>
            <a:bodyPr anchor="t" rtlCol="false" tIns="0" lIns="0" bIns="0" rIns="0">
              <a:spAutoFit/>
            </a:bodyPr>
            <a:lstStyle/>
            <a:p>
              <a:pPr algn="r">
                <a:lnSpc>
                  <a:spcPts val="3685"/>
                </a:lnSpc>
                <a:spcBef>
                  <a:spcPct val="0"/>
                </a:spcBef>
              </a:pPr>
              <a:r>
                <a:rPr lang="en-US" sz="3578">
                  <a:solidFill>
                    <a:srgbClr val="292929"/>
                  </a:solidFill>
                  <a:latin typeface="KG Primary Penmanship"/>
                  <a:ea typeface="KG Primary Penmanship"/>
                  <a:cs typeface="KG Primary Penmanship"/>
                  <a:sym typeface="KG Primary Penmanship"/>
                </a:rPr>
                <a:t>Closing a channel</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4288" y="0"/>
            <a:ext cx="18259425" cy="10287000"/>
          </a:xfrm>
          <a:custGeom>
            <a:avLst/>
            <a:gdLst/>
            <a:ahLst/>
            <a:cxnLst/>
            <a:rect r="r" b="b" t="t" l="l"/>
            <a:pathLst>
              <a:path h="10287000" w="18259425">
                <a:moveTo>
                  <a:pt x="0" y="0"/>
                </a:moveTo>
                <a:lnTo>
                  <a:pt x="18259424" y="0"/>
                </a:lnTo>
                <a:lnTo>
                  <a:pt x="18259424" y="10287000"/>
                </a:lnTo>
                <a:lnTo>
                  <a:pt x="0" y="10287000"/>
                </a:lnTo>
                <a:lnTo>
                  <a:pt x="0" y="0"/>
                </a:lnTo>
                <a:close/>
              </a:path>
            </a:pathLst>
          </a:custGeom>
          <a:blipFill>
            <a:blip r:embed="rId2"/>
            <a:stretch>
              <a:fillRect l="0" t="-38749" r="0" b="-38749"/>
            </a:stretch>
          </a:blipFill>
        </p:spPr>
      </p:sp>
      <p:sp>
        <p:nvSpPr>
          <p:cNvPr name="Freeform 3" id="3"/>
          <p:cNvSpPr/>
          <p:nvPr/>
        </p:nvSpPr>
        <p:spPr>
          <a:xfrm flipH="false" flipV="false" rot="0">
            <a:off x="11184755" y="1928188"/>
            <a:ext cx="3877523" cy="7330112"/>
          </a:xfrm>
          <a:custGeom>
            <a:avLst/>
            <a:gdLst/>
            <a:ahLst/>
            <a:cxnLst/>
            <a:rect r="r" b="b" t="t" l="l"/>
            <a:pathLst>
              <a:path h="7330112" w="3877523">
                <a:moveTo>
                  <a:pt x="0" y="0"/>
                </a:moveTo>
                <a:lnTo>
                  <a:pt x="3877523" y="0"/>
                </a:lnTo>
                <a:lnTo>
                  <a:pt x="3877523" y="7330112"/>
                </a:lnTo>
                <a:lnTo>
                  <a:pt x="0" y="7330112"/>
                </a:lnTo>
                <a:lnTo>
                  <a:pt x="0" y="0"/>
                </a:lnTo>
                <a:close/>
              </a:path>
            </a:pathLst>
          </a:custGeom>
          <a:blipFill>
            <a:blip r:embed="rId3"/>
            <a:stretch>
              <a:fillRect l="0" t="0" r="0" b="0"/>
            </a:stretch>
          </a:blipFill>
        </p:spPr>
      </p:sp>
      <p:grpSp>
        <p:nvGrpSpPr>
          <p:cNvPr name="Group 4" id="4"/>
          <p:cNvGrpSpPr/>
          <p:nvPr/>
        </p:nvGrpSpPr>
        <p:grpSpPr>
          <a:xfrm rot="0">
            <a:off x="15276838" y="4910358"/>
            <a:ext cx="2264119" cy="1365772"/>
            <a:chOff x="0" y="0"/>
            <a:chExt cx="596311" cy="359709"/>
          </a:xfrm>
        </p:grpSpPr>
        <p:sp>
          <p:nvSpPr>
            <p:cNvPr name="Freeform 5" id="5"/>
            <p:cNvSpPr/>
            <p:nvPr/>
          </p:nvSpPr>
          <p:spPr>
            <a:xfrm flipH="false" flipV="false" rot="0">
              <a:off x="0" y="0"/>
              <a:ext cx="596311" cy="359709"/>
            </a:xfrm>
            <a:custGeom>
              <a:avLst/>
              <a:gdLst/>
              <a:ahLst/>
              <a:cxnLst/>
              <a:rect r="r" b="b" t="t" l="l"/>
              <a:pathLst>
                <a:path h="359709" w="596311">
                  <a:moveTo>
                    <a:pt x="0" y="0"/>
                  </a:moveTo>
                  <a:lnTo>
                    <a:pt x="596311" y="0"/>
                  </a:lnTo>
                  <a:lnTo>
                    <a:pt x="596311" y="359709"/>
                  </a:lnTo>
                  <a:lnTo>
                    <a:pt x="0" y="359709"/>
                  </a:lnTo>
                  <a:close/>
                </a:path>
              </a:pathLst>
            </a:custGeom>
            <a:solidFill>
              <a:srgbClr val="2F3A62">
                <a:alpha val="40784"/>
              </a:srgbClr>
            </a:solidFill>
          </p:spPr>
        </p:sp>
        <p:sp>
          <p:nvSpPr>
            <p:cNvPr name="TextBox 6" id="6"/>
            <p:cNvSpPr txBox="true"/>
            <p:nvPr/>
          </p:nvSpPr>
          <p:spPr>
            <a:xfrm>
              <a:off x="0" y="-38100"/>
              <a:ext cx="596311" cy="39780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434113" y="5051570"/>
            <a:ext cx="1949569" cy="1083347"/>
            <a:chOff x="0" y="0"/>
            <a:chExt cx="2599425" cy="1444463"/>
          </a:xfrm>
        </p:grpSpPr>
        <p:sp>
          <p:nvSpPr>
            <p:cNvPr name="Freeform 8" id="8"/>
            <p:cNvSpPr/>
            <p:nvPr/>
          </p:nvSpPr>
          <p:spPr>
            <a:xfrm flipH="false" flipV="false" rot="0">
              <a:off x="0" y="0"/>
              <a:ext cx="2599425" cy="696753"/>
            </a:xfrm>
            <a:custGeom>
              <a:avLst/>
              <a:gdLst/>
              <a:ahLst/>
              <a:cxnLst/>
              <a:rect r="r" b="b" t="t" l="l"/>
              <a:pathLst>
                <a:path h="696753" w="2599425">
                  <a:moveTo>
                    <a:pt x="0" y="0"/>
                  </a:moveTo>
                  <a:lnTo>
                    <a:pt x="2599425" y="0"/>
                  </a:lnTo>
                  <a:lnTo>
                    <a:pt x="2599425" y="696753"/>
                  </a:lnTo>
                  <a:lnTo>
                    <a:pt x="0" y="696753"/>
                  </a:lnTo>
                  <a:lnTo>
                    <a:pt x="0" y="0"/>
                  </a:lnTo>
                  <a:close/>
                </a:path>
              </a:pathLst>
            </a:custGeom>
            <a:blipFill>
              <a:blip r:embed="rId4"/>
              <a:stretch>
                <a:fillRect l="0" t="0" r="0" b="0"/>
              </a:stretch>
            </a:blipFill>
          </p:spPr>
        </p:sp>
        <p:sp>
          <p:nvSpPr>
            <p:cNvPr name="TextBox 9" id="9"/>
            <p:cNvSpPr txBox="true"/>
            <p:nvPr/>
          </p:nvSpPr>
          <p:spPr>
            <a:xfrm rot="0">
              <a:off x="512392" y="656809"/>
              <a:ext cx="1574641" cy="787654"/>
            </a:xfrm>
            <a:prstGeom prst="rect">
              <a:avLst/>
            </a:prstGeom>
          </p:spPr>
          <p:txBody>
            <a:bodyPr anchor="t" rtlCol="false" tIns="0" lIns="0" bIns="0" rIns="0">
              <a:spAutoFit/>
            </a:bodyPr>
            <a:lstStyle/>
            <a:p>
              <a:pPr algn="ctr">
                <a:lnSpc>
                  <a:spcPts val="4326"/>
                </a:lnSpc>
                <a:spcBef>
                  <a:spcPct val="0"/>
                </a:spcBef>
              </a:pPr>
              <a:r>
                <a:rPr lang="en-US" sz="4200">
                  <a:solidFill>
                    <a:srgbClr val="292929"/>
                  </a:solidFill>
                  <a:latin typeface="KG Primary Penmanship"/>
                  <a:ea typeface="KG Primary Penmanship"/>
                  <a:cs typeface="KG Primary Penmanship"/>
                  <a:sym typeface="KG Primary Penmanship"/>
                </a:rPr>
                <a:t>output</a:t>
              </a:r>
            </a:p>
          </p:txBody>
        </p:sp>
      </p:grpSp>
      <p:sp>
        <p:nvSpPr>
          <p:cNvPr name="Freeform 10" id="10"/>
          <p:cNvSpPr/>
          <p:nvPr/>
        </p:nvSpPr>
        <p:spPr>
          <a:xfrm flipH="false" flipV="false" rot="0">
            <a:off x="9144000" y="6134917"/>
            <a:ext cx="2542183" cy="521856"/>
          </a:xfrm>
          <a:custGeom>
            <a:avLst/>
            <a:gdLst/>
            <a:ahLst/>
            <a:cxnLst/>
            <a:rect r="r" b="b" t="t" l="l"/>
            <a:pathLst>
              <a:path h="521856" w="2542183">
                <a:moveTo>
                  <a:pt x="0" y="0"/>
                </a:moveTo>
                <a:lnTo>
                  <a:pt x="2542183" y="0"/>
                </a:lnTo>
                <a:lnTo>
                  <a:pt x="2542183" y="521856"/>
                </a:lnTo>
                <a:lnTo>
                  <a:pt x="0" y="521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144000" y="7614749"/>
            <a:ext cx="2542183" cy="521856"/>
          </a:xfrm>
          <a:custGeom>
            <a:avLst/>
            <a:gdLst/>
            <a:ahLst/>
            <a:cxnLst/>
            <a:rect r="r" b="b" t="t" l="l"/>
            <a:pathLst>
              <a:path h="521856" w="2542183">
                <a:moveTo>
                  <a:pt x="0" y="0"/>
                </a:moveTo>
                <a:lnTo>
                  <a:pt x="2542183" y="0"/>
                </a:lnTo>
                <a:lnTo>
                  <a:pt x="2542183" y="521856"/>
                </a:lnTo>
                <a:lnTo>
                  <a:pt x="0" y="521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545850" y="1773369"/>
            <a:ext cx="6361686" cy="3582030"/>
          </a:xfrm>
          <a:custGeom>
            <a:avLst/>
            <a:gdLst/>
            <a:ahLst/>
            <a:cxnLst/>
            <a:rect r="r" b="b" t="t" l="l"/>
            <a:pathLst>
              <a:path h="3582030" w="6361686">
                <a:moveTo>
                  <a:pt x="0" y="0"/>
                </a:moveTo>
                <a:lnTo>
                  <a:pt x="6361686" y="0"/>
                </a:lnTo>
                <a:lnTo>
                  <a:pt x="6361686" y="3582031"/>
                </a:lnTo>
                <a:lnTo>
                  <a:pt x="0" y="3582031"/>
                </a:lnTo>
                <a:lnTo>
                  <a:pt x="0" y="0"/>
                </a:lnTo>
                <a:close/>
              </a:path>
            </a:pathLst>
          </a:custGeom>
          <a:blipFill>
            <a:blip r:embed="rId7"/>
            <a:stretch>
              <a:fillRect l="0" t="0" r="0" b="0"/>
            </a:stretch>
          </a:blipFill>
        </p:spPr>
      </p:sp>
      <p:sp>
        <p:nvSpPr>
          <p:cNvPr name="Freeform 13" id="13"/>
          <p:cNvSpPr/>
          <p:nvPr/>
        </p:nvSpPr>
        <p:spPr>
          <a:xfrm flipH="false" flipV="false" rot="0">
            <a:off x="9556777" y="1896743"/>
            <a:ext cx="1413418" cy="3848415"/>
          </a:xfrm>
          <a:custGeom>
            <a:avLst/>
            <a:gdLst/>
            <a:ahLst/>
            <a:cxnLst/>
            <a:rect r="r" b="b" t="t" l="l"/>
            <a:pathLst>
              <a:path h="3848415" w="1413418">
                <a:moveTo>
                  <a:pt x="0" y="0"/>
                </a:moveTo>
                <a:lnTo>
                  <a:pt x="1413418" y="0"/>
                </a:lnTo>
                <a:lnTo>
                  <a:pt x="1413418" y="3848416"/>
                </a:lnTo>
                <a:lnTo>
                  <a:pt x="0" y="38484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8700" y="407856"/>
            <a:ext cx="16230600" cy="1365514"/>
          </a:xfrm>
          <a:prstGeom prst="rect">
            <a:avLst/>
          </a:prstGeom>
        </p:spPr>
        <p:txBody>
          <a:bodyPr anchor="t" rtlCol="false" tIns="0" lIns="0" bIns="0" rIns="0">
            <a:spAutoFit/>
          </a:bodyPr>
          <a:lstStyle/>
          <a:p>
            <a:pPr algn="l">
              <a:lnSpc>
                <a:spcPts val="9408"/>
              </a:lnSpc>
            </a:pPr>
            <a:r>
              <a:rPr lang="en-US" sz="9800">
                <a:solidFill>
                  <a:srgbClr val="292929"/>
                </a:solidFill>
                <a:latin typeface="Bryndan Write"/>
                <a:ea typeface="Bryndan Write"/>
                <a:cs typeface="Bryndan Write"/>
                <a:sym typeface="Bryndan Write"/>
              </a:rPr>
              <a:t>Example code for channels</a:t>
            </a:r>
          </a:p>
        </p:txBody>
      </p:sp>
      <p:sp>
        <p:nvSpPr>
          <p:cNvPr name="TextBox 15" id="15"/>
          <p:cNvSpPr txBox="true"/>
          <p:nvPr/>
        </p:nvSpPr>
        <p:spPr>
          <a:xfrm rot="0">
            <a:off x="661263" y="6397122"/>
            <a:ext cx="8353663" cy="576453"/>
          </a:xfrm>
          <a:prstGeom prst="rect">
            <a:avLst/>
          </a:prstGeom>
        </p:spPr>
        <p:txBody>
          <a:bodyPr anchor="t" rtlCol="false" tIns="0" lIns="0" bIns="0" rIns="0">
            <a:spAutoFit/>
          </a:bodyPr>
          <a:lstStyle/>
          <a:p>
            <a:pPr algn="ctr">
              <a:lnSpc>
                <a:spcPts val="4326"/>
              </a:lnSpc>
              <a:spcBef>
                <a:spcPct val="0"/>
              </a:spcBef>
            </a:pPr>
            <a:r>
              <a:rPr lang="en-US" sz="4200">
                <a:solidFill>
                  <a:srgbClr val="292929"/>
                </a:solidFill>
                <a:latin typeface="KG Primary Penmanship"/>
                <a:ea typeface="KG Primary Penmanship"/>
                <a:cs typeface="KG Primary Penmanship"/>
                <a:sym typeface="KG Primary Penmanship"/>
              </a:rPr>
              <a:t>A function used to receive data from a channel</a:t>
            </a:r>
          </a:p>
        </p:txBody>
      </p:sp>
      <p:sp>
        <p:nvSpPr>
          <p:cNvPr name="TextBox 16" id="16"/>
          <p:cNvSpPr txBox="true"/>
          <p:nvPr/>
        </p:nvSpPr>
        <p:spPr>
          <a:xfrm rot="0">
            <a:off x="1298241" y="7908169"/>
            <a:ext cx="7716686" cy="1350131"/>
          </a:xfrm>
          <a:prstGeom prst="rect">
            <a:avLst/>
          </a:prstGeom>
        </p:spPr>
        <p:txBody>
          <a:bodyPr anchor="t" rtlCol="false" tIns="0" lIns="0" bIns="0" rIns="0">
            <a:spAutoFit/>
          </a:bodyPr>
          <a:lstStyle/>
          <a:p>
            <a:pPr algn="r">
              <a:lnSpc>
                <a:spcPts val="3519"/>
              </a:lnSpc>
            </a:pPr>
            <a:r>
              <a:rPr lang="en-US" sz="3417">
                <a:solidFill>
                  <a:srgbClr val="292929"/>
                </a:solidFill>
                <a:latin typeface="KG Primary Penmanship"/>
                <a:ea typeface="KG Primary Penmanship"/>
                <a:cs typeface="KG Primary Penmanship"/>
                <a:sym typeface="KG Primary Penmanship"/>
              </a:rPr>
              <a:t>A function used to send data to a channel</a:t>
            </a:r>
          </a:p>
          <a:p>
            <a:pPr algn="r">
              <a:lnSpc>
                <a:spcPts val="3519"/>
              </a:lnSpc>
              <a:spcBef>
                <a:spcPct val="0"/>
              </a:spcBef>
            </a:pPr>
            <a:r>
              <a:rPr lang="en-US" sz="3417">
                <a:solidFill>
                  <a:srgbClr val="292929"/>
                </a:solidFill>
                <a:latin typeface="KG Primary Penmanship"/>
                <a:ea typeface="KG Primary Penmanship"/>
                <a:cs typeface="KG Primary Penmanship"/>
                <a:sym typeface="KG Primary Penmanship"/>
              </a:rPr>
              <a:t>(Note that the order of calling the functions doesn’t matter cause we are using concurrency anyways)</a:t>
            </a:r>
          </a:p>
        </p:txBody>
      </p:sp>
      <p:sp>
        <p:nvSpPr>
          <p:cNvPr name="TextBox 17" id="17"/>
          <p:cNvSpPr txBox="true"/>
          <p:nvPr/>
        </p:nvSpPr>
        <p:spPr>
          <a:xfrm rot="0">
            <a:off x="3586493" y="3244498"/>
            <a:ext cx="2210276" cy="576453"/>
          </a:xfrm>
          <a:prstGeom prst="rect">
            <a:avLst/>
          </a:prstGeom>
        </p:spPr>
        <p:txBody>
          <a:bodyPr anchor="t" rtlCol="false" tIns="0" lIns="0" bIns="0" rIns="0">
            <a:spAutoFit/>
          </a:bodyPr>
          <a:lstStyle/>
          <a:p>
            <a:pPr algn="ctr">
              <a:lnSpc>
                <a:spcPts val="4326"/>
              </a:lnSpc>
              <a:spcBef>
                <a:spcPct val="0"/>
              </a:spcBef>
            </a:pPr>
            <a:r>
              <a:rPr lang="en-US" sz="4200">
                <a:solidFill>
                  <a:srgbClr val="292929"/>
                </a:solidFill>
                <a:latin typeface="KG Primary Penmanship"/>
                <a:ea typeface="KG Primary Penmanship"/>
                <a:cs typeface="KG Primary Penmanship"/>
                <a:sym typeface="KG Primary Penmanship"/>
              </a:rPr>
              <a:t>Basic Syntax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3" id="3"/>
          <p:cNvSpPr/>
          <p:nvPr/>
        </p:nvSpPr>
        <p:spPr>
          <a:xfrm flipH="false" flipV="false" rot="0">
            <a:off x="9573485" y="4904717"/>
            <a:ext cx="6437411" cy="3610985"/>
          </a:xfrm>
          <a:custGeom>
            <a:avLst/>
            <a:gdLst/>
            <a:ahLst/>
            <a:cxnLst/>
            <a:rect r="r" b="b" t="t" l="l"/>
            <a:pathLst>
              <a:path h="3610985" w="6437411">
                <a:moveTo>
                  <a:pt x="0" y="0"/>
                </a:moveTo>
                <a:lnTo>
                  <a:pt x="6437412" y="0"/>
                </a:lnTo>
                <a:lnTo>
                  <a:pt x="6437412" y="3610985"/>
                </a:lnTo>
                <a:lnTo>
                  <a:pt x="0" y="3610985"/>
                </a:lnTo>
                <a:lnTo>
                  <a:pt x="0" y="0"/>
                </a:lnTo>
                <a:close/>
              </a:path>
            </a:pathLst>
          </a:custGeom>
          <a:blipFill>
            <a:blip r:embed="rId3"/>
            <a:stretch>
              <a:fillRect l="0" t="-156336" r="0" b="0"/>
            </a:stretch>
          </a:blipFill>
        </p:spPr>
      </p:sp>
      <p:sp>
        <p:nvSpPr>
          <p:cNvPr name="Freeform 4" id="4"/>
          <p:cNvSpPr/>
          <p:nvPr/>
        </p:nvSpPr>
        <p:spPr>
          <a:xfrm flipH="false" flipV="false" rot="0">
            <a:off x="3063635" y="4162120"/>
            <a:ext cx="5885846" cy="5096180"/>
          </a:xfrm>
          <a:custGeom>
            <a:avLst/>
            <a:gdLst/>
            <a:ahLst/>
            <a:cxnLst/>
            <a:rect r="r" b="b" t="t" l="l"/>
            <a:pathLst>
              <a:path h="5096180" w="5885846">
                <a:moveTo>
                  <a:pt x="0" y="0"/>
                </a:moveTo>
                <a:lnTo>
                  <a:pt x="5885846" y="0"/>
                </a:lnTo>
                <a:lnTo>
                  <a:pt x="5885846" y="5096180"/>
                </a:lnTo>
                <a:lnTo>
                  <a:pt x="0" y="5096180"/>
                </a:lnTo>
                <a:lnTo>
                  <a:pt x="0" y="0"/>
                </a:lnTo>
                <a:close/>
              </a:path>
            </a:pathLst>
          </a:custGeom>
          <a:blipFill>
            <a:blip r:embed="rId3"/>
            <a:stretch>
              <a:fillRect l="0" t="0" r="0" b="-66069"/>
            </a:stretch>
          </a:blipFill>
        </p:spPr>
      </p:sp>
      <p:sp>
        <p:nvSpPr>
          <p:cNvPr name="TextBox 5" id="5"/>
          <p:cNvSpPr txBox="true"/>
          <p:nvPr/>
        </p:nvSpPr>
        <p:spPr>
          <a:xfrm rot="0">
            <a:off x="1305642" y="107228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What do you think?</a:t>
            </a:r>
          </a:p>
        </p:txBody>
      </p:sp>
      <p:sp>
        <p:nvSpPr>
          <p:cNvPr name="TextBox 6" id="6"/>
          <p:cNvSpPr txBox="true"/>
          <p:nvPr/>
        </p:nvSpPr>
        <p:spPr>
          <a:xfrm rot="0">
            <a:off x="1305642" y="2655336"/>
            <a:ext cx="15655414" cy="1119378"/>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Let’s write a simple code which uses </a:t>
            </a:r>
            <a:r>
              <a:rPr lang="en-US" sz="4200">
                <a:solidFill>
                  <a:srgbClr val="45A834"/>
                </a:solidFill>
                <a:latin typeface="KG Primary Penmanship"/>
                <a:ea typeface="KG Primary Penmanship"/>
                <a:cs typeface="KG Primary Penmanship"/>
                <a:sym typeface="KG Primary Penmanship"/>
              </a:rPr>
              <a:t>1000</a:t>
            </a:r>
            <a:r>
              <a:rPr lang="en-US" sz="4200">
                <a:solidFill>
                  <a:srgbClr val="292929"/>
                </a:solidFill>
                <a:latin typeface="KG Primary Penmanship"/>
                <a:ea typeface="KG Primary Penmanship"/>
                <a:cs typeface="KG Primary Penmanship"/>
                <a:sym typeface="KG Primary Penmanship"/>
              </a:rPr>
              <a:t> goroutines to add </a:t>
            </a:r>
            <a:r>
              <a:rPr lang="en-US" sz="4200">
                <a:solidFill>
                  <a:srgbClr val="45A834"/>
                </a:solidFill>
                <a:latin typeface="KG Primary Penmanship"/>
                <a:ea typeface="KG Primary Penmanship"/>
                <a:cs typeface="KG Primary Penmanship"/>
                <a:sym typeface="KG Primary Penmanship"/>
              </a:rPr>
              <a:t>+1</a:t>
            </a:r>
            <a:r>
              <a:rPr lang="en-US" sz="4200">
                <a:solidFill>
                  <a:srgbClr val="292929"/>
                </a:solidFill>
                <a:latin typeface="KG Primary Penmanship"/>
                <a:ea typeface="KG Primary Penmanship"/>
                <a:cs typeface="KG Primary Penmanship"/>
                <a:sym typeface="KG Primary Penmanship"/>
              </a:rPr>
              <a:t> in the “</a:t>
            </a:r>
            <a:r>
              <a:rPr lang="en-US" sz="4200">
                <a:solidFill>
                  <a:srgbClr val="133795"/>
                </a:solidFill>
                <a:latin typeface="KG Primary Penmanship"/>
                <a:ea typeface="KG Primary Penmanship"/>
                <a:cs typeface="KG Primary Penmanship"/>
                <a:sym typeface="KG Primary Penmanship"/>
              </a:rPr>
              <a:t>count</a:t>
            </a:r>
            <a:r>
              <a:rPr lang="en-US" sz="4200">
                <a:solidFill>
                  <a:srgbClr val="292929"/>
                </a:solidFill>
                <a:latin typeface="KG Primary Penmanship"/>
                <a:ea typeface="KG Primary Penmanship"/>
                <a:cs typeface="KG Primary Penmanship"/>
                <a:sym typeface="KG Primary Penmanship"/>
              </a:rPr>
              <a:t>” variable at the same time. Do you think that the value of count will be 1000 or something else?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129846" y="5081980"/>
            <a:ext cx="8028309" cy="5205020"/>
          </a:xfrm>
          <a:custGeom>
            <a:avLst/>
            <a:gdLst/>
            <a:ahLst/>
            <a:cxnLst/>
            <a:rect r="r" b="b" t="t" l="l"/>
            <a:pathLst>
              <a:path h="5205020" w="8028309">
                <a:moveTo>
                  <a:pt x="0" y="0"/>
                </a:moveTo>
                <a:lnTo>
                  <a:pt x="8028308" y="0"/>
                </a:lnTo>
                <a:lnTo>
                  <a:pt x="8028308" y="5205020"/>
                </a:lnTo>
                <a:lnTo>
                  <a:pt x="0" y="5205020"/>
                </a:lnTo>
                <a:lnTo>
                  <a:pt x="0" y="0"/>
                </a:lnTo>
                <a:close/>
              </a:path>
            </a:pathLst>
          </a:custGeom>
          <a:blipFill>
            <a:blip r:embed="rId3"/>
            <a:stretch>
              <a:fillRect l="0" t="0" r="0" b="0"/>
            </a:stretch>
          </a:blipFill>
        </p:spPr>
      </p:sp>
      <p:sp>
        <p:nvSpPr>
          <p:cNvPr name="Freeform 4" id="4"/>
          <p:cNvSpPr/>
          <p:nvPr/>
        </p:nvSpPr>
        <p:spPr>
          <a:xfrm flipH="false" flipV="false" rot="0">
            <a:off x="1305642" y="3942370"/>
            <a:ext cx="4312957" cy="654014"/>
          </a:xfrm>
          <a:custGeom>
            <a:avLst/>
            <a:gdLst/>
            <a:ahLst/>
            <a:cxnLst/>
            <a:rect r="r" b="b" t="t" l="l"/>
            <a:pathLst>
              <a:path h="654014" w="4312957">
                <a:moveTo>
                  <a:pt x="0" y="0"/>
                </a:moveTo>
                <a:lnTo>
                  <a:pt x="4312956" y="0"/>
                </a:lnTo>
                <a:lnTo>
                  <a:pt x="4312956" y="654014"/>
                </a:lnTo>
                <a:lnTo>
                  <a:pt x="0" y="654014"/>
                </a:lnTo>
                <a:lnTo>
                  <a:pt x="0" y="0"/>
                </a:lnTo>
                <a:close/>
              </a:path>
            </a:pathLst>
          </a:custGeom>
          <a:blipFill>
            <a:blip r:embed="rId4"/>
            <a:stretch>
              <a:fillRect l="0" t="-9909" r="0" b="0"/>
            </a:stretch>
          </a:blipFill>
        </p:spPr>
      </p:sp>
      <p:sp>
        <p:nvSpPr>
          <p:cNvPr name="Freeform 5" id="5"/>
          <p:cNvSpPr/>
          <p:nvPr/>
        </p:nvSpPr>
        <p:spPr>
          <a:xfrm flipH="false" flipV="false" rot="0">
            <a:off x="6511592" y="3942370"/>
            <a:ext cx="5264816" cy="654014"/>
          </a:xfrm>
          <a:custGeom>
            <a:avLst/>
            <a:gdLst/>
            <a:ahLst/>
            <a:cxnLst/>
            <a:rect r="r" b="b" t="t" l="l"/>
            <a:pathLst>
              <a:path h="654014" w="5264816">
                <a:moveTo>
                  <a:pt x="0" y="0"/>
                </a:moveTo>
                <a:lnTo>
                  <a:pt x="5264816" y="0"/>
                </a:lnTo>
                <a:lnTo>
                  <a:pt x="5264816" y="654014"/>
                </a:lnTo>
                <a:lnTo>
                  <a:pt x="0" y="654014"/>
                </a:lnTo>
                <a:lnTo>
                  <a:pt x="0" y="0"/>
                </a:lnTo>
                <a:close/>
              </a:path>
            </a:pathLst>
          </a:custGeom>
          <a:blipFill>
            <a:blip r:embed="rId5"/>
            <a:stretch>
              <a:fillRect l="0" t="0" r="0" b="0"/>
            </a:stretch>
          </a:blipFill>
        </p:spPr>
      </p:sp>
      <p:sp>
        <p:nvSpPr>
          <p:cNvPr name="Freeform 6" id="6"/>
          <p:cNvSpPr/>
          <p:nvPr/>
        </p:nvSpPr>
        <p:spPr>
          <a:xfrm flipH="false" flipV="false" rot="0">
            <a:off x="12443376" y="3942370"/>
            <a:ext cx="4815924" cy="654014"/>
          </a:xfrm>
          <a:custGeom>
            <a:avLst/>
            <a:gdLst/>
            <a:ahLst/>
            <a:cxnLst/>
            <a:rect r="r" b="b" t="t" l="l"/>
            <a:pathLst>
              <a:path h="654014" w="4815924">
                <a:moveTo>
                  <a:pt x="0" y="0"/>
                </a:moveTo>
                <a:lnTo>
                  <a:pt x="4815924" y="0"/>
                </a:lnTo>
                <a:lnTo>
                  <a:pt x="4815924" y="654014"/>
                </a:lnTo>
                <a:lnTo>
                  <a:pt x="0" y="654014"/>
                </a:lnTo>
                <a:lnTo>
                  <a:pt x="0" y="0"/>
                </a:lnTo>
                <a:close/>
              </a:path>
            </a:pathLst>
          </a:custGeom>
          <a:blipFill>
            <a:blip r:embed="rId6"/>
            <a:stretch>
              <a:fillRect l="0" t="0" r="0" b="0"/>
            </a:stretch>
          </a:blipFill>
        </p:spPr>
      </p:sp>
      <p:sp>
        <p:nvSpPr>
          <p:cNvPr name="TextBox 7" id="7"/>
          <p:cNvSpPr txBox="true"/>
          <p:nvPr/>
        </p:nvSpPr>
        <p:spPr>
          <a:xfrm rot="0">
            <a:off x="1305642" y="107228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The output?</a:t>
            </a:r>
          </a:p>
        </p:txBody>
      </p:sp>
      <p:sp>
        <p:nvSpPr>
          <p:cNvPr name="TextBox 8" id="8"/>
          <p:cNvSpPr txBox="true"/>
          <p:nvPr/>
        </p:nvSpPr>
        <p:spPr>
          <a:xfrm rot="0">
            <a:off x="1305642" y="2655336"/>
            <a:ext cx="15953658" cy="1119378"/>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Well, a few times the output was 1000 but most of the time </a:t>
            </a:r>
            <a:r>
              <a:rPr lang="en-US" sz="4200">
                <a:solidFill>
                  <a:srgbClr val="133795"/>
                </a:solidFill>
                <a:latin typeface="KG Primary Penmanship"/>
                <a:ea typeface="KG Primary Penmanship"/>
                <a:cs typeface="KG Primary Penmanship"/>
                <a:sym typeface="KG Primary Penmanship"/>
              </a:rPr>
              <a:t>the output was a little less than 1000</a:t>
            </a:r>
            <a:r>
              <a:rPr lang="en-US" sz="4200">
                <a:solidFill>
                  <a:srgbClr val="292929"/>
                </a:solidFill>
                <a:latin typeface="KG Primary Penmanship"/>
                <a:ea typeface="KG Primary Penmanship"/>
                <a:cs typeface="KG Primary Penmanship"/>
                <a:sym typeface="KG Primary Penmanship"/>
              </a:rPr>
              <a:t>. For example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7228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Bruh! Why?</a:t>
            </a:r>
          </a:p>
        </p:txBody>
      </p:sp>
      <p:sp>
        <p:nvSpPr>
          <p:cNvPr name="Freeform 4" id="4"/>
          <p:cNvSpPr/>
          <p:nvPr/>
        </p:nvSpPr>
        <p:spPr>
          <a:xfrm flipH="false" flipV="false" rot="0">
            <a:off x="11122855" y="333904"/>
            <a:ext cx="6136445" cy="3124009"/>
          </a:xfrm>
          <a:custGeom>
            <a:avLst/>
            <a:gdLst/>
            <a:ahLst/>
            <a:cxnLst/>
            <a:rect r="r" b="b" t="t" l="l"/>
            <a:pathLst>
              <a:path h="3124009" w="6136445">
                <a:moveTo>
                  <a:pt x="0" y="0"/>
                </a:moveTo>
                <a:lnTo>
                  <a:pt x="6136445" y="0"/>
                </a:lnTo>
                <a:lnTo>
                  <a:pt x="6136445" y="3124009"/>
                </a:lnTo>
                <a:lnTo>
                  <a:pt x="0" y="3124009"/>
                </a:lnTo>
                <a:lnTo>
                  <a:pt x="0" y="0"/>
                </a:lnTo>
                <a:close/>
              </a:path>
            </a:pathLst>
          </a:custGeom>
          <a:blipFill>
            <a:blip r:embed="rId3"/>
            <a:stretch>
              <a:fillRect l="0" t="0" r="0" b="0"/>
            </a:stretch>
          </a:blipFill>
        </p:spPr>
      </p:sp>
      <p:sp>
        <p:nvSpPr>
          <p:cNvPr name="Freeform 5" id="5"/>
          <p:cNvSpPr/>
          <p:nvPr/>
        </p:nvSpPr>
        <p:spPr>
          <a:xfrm flipH="false" flipV="false" rot="0">
            <a:off x="6834188" y="6429283"/>
            <a:ext cx="4619624" cy="3460259"/>
          </a:xfrm>
          <a:custGeom>
            <a:avLst/>
            <a:gdLst/>
            <a:ahLst/>
            <a:cxnLst/>
            <a:rect r="r" b="b" t="t" l="l"/>
            <a:pathLst>
              <a:path h="3460259" w="4619624">
                <a:moveTo>
                  <a:pt x="0" y="0"/>
                </a:moveTo>
                <a:lnTo>
                  <a:pt x="4619624" y="0"/>
                </a:lnTo>
                <a:lnTo>
                  <a:pt x="4619624" y="3460259"/>
                </a:lnTo>
                <a:lnTo>
                  <a:pt x="0" y="3460259"/>
                </a:lnTo>
                <a:lnTo>
                  <a:pt x="0" y="0"/>
                </a:lnTo>
                <a:close/>
              </a:path>
            </a:pathLst>
          </a:custGeom>
          <a:blipFill>
            <a:blip r:embed="rId4"/>
            <a:stretch>
              <a:fillRect l="0" t="0" r="0" b="0"/>
            </a:stretch>
          </a:blipFill>
        </p:spPr>
      </p:sp>
      <p:sp>
        <p:nvSpPr>
          <p:cNvPr name="TextBox 6" id="6"/>
          <p:cNvSpPr txBox="true"/>
          <p:nvPr/>
        </p:nvSpPr>
        <p:spPr>
          <a:xfrm rot="0">
            <a:off x="1028700" y="2655336"/>
            <a:ext cx="16230600" cy="1662303"/>
          </a:xfrm>
          <a:prstGeom prst="rect">
            <a:avLst/>
          </a:prstGeom>
        </p:spPr>
        <p:txBody>
          <a:bodyPr anchor="t" rtlCol="false" tIns="0" lIns="0" bIns="0" rIns="0">
            <a:spAutoFit/>
          </a:bodyPr>
          <a:lstStyle/>
          <a:p>
            <a:pPr algn="just">
              <a:lnSpc>
                <a:spcPts val="4326"/>
              </a:lnSpc>
            </a:pPr>
            <a:r>
              <a:rPr lang="en-US" sz="4200">
                <a:solidFill>
                  <a:srgbClr val="292929"/>
                </a:solidFill>
                <a:latin typeface="KG Primary Penmanship"/>
                <a:ea typeface="KG Primary Penmanship"/>
                <a:cs typeface="KG Primary Penmanship"/>
                <a:sym typeface="KG Primary Penmanship"/>
              </a:rPr>
              <a:t>This was because of “</a:t>
            </a:r>
            <a:r>
              <a:rPr lang="en-US" sz="4200">
                <a:solidFill>
                  <a:srgbClr val="45A834"/>
                </a:solidFill>
                <a:latin typeface="KG Primary Penmanship"/>
                <a:ea typeface="KG Primary Penmanship"/>
                <a:cs typeface="KG Primary Penmanship"/>
                <a:sym typeface="KG Primary Penmanship"/>
              </a:rPr>
              <a:t>Race Condition</a:t>
            </a:r>
            <a:r>
              <a:rPr lang="en-US" sz="4200">
                <a:solidFill>
                  <a:srgbClr val="292929"/>
                </a:solidFill>
                <a:latin typeface="KG Primary Penmanship"/>
                <a:ea typeface="KG Primary Penmanship"/>
                <a:cs typeface="KG Primary Penmanship"/>
                <a:sym typeface="KG Primary Penmanship"/>
              </a:rPr>
              <a:t>”</a:t>
            </a:r>
          </a:p>
          <a:p>
            <a:pPr algn="just">
              <a:lnSpc>
                <a:spcPts val="4326"/>
              </a:lnSpc>
              <a:spcBef>
                <a:spcPct val="0"/>
              </a:spcBef>
            </a:pPr>
            <a:r>
              <a:rPr lang="en-US" sz="4200">
                <a:solidFill>
                  <a:srgbClr val="292929"/>
                </a:solidFill>
                <a:latin typeface="KG Primary Penmanship"/>
                <a:ea typeface="KG Primary Penmanship"/>
                <a:cs typeface="KG Primary Penmanship"/>
                <a:sym typeface="KG Primary Penmanship"/>
              </a:rPr>
              <a:t>A race condition happens when multiple goroutines (or processes) try to change shared data at the same time. This can lead to unexpected or incorrect behavior.</a:t>
            </a:r>
          </a:p>
        </p:txBody>
      </p:sp>
      <p:sp>
        <p:nvSpPr>
          <p:cNvPr name="TextBox 7" id="7"/>
          <p:cNvSpPr txBox="true"/>
          <p:nvPr/>
        </p:nvSpPr>
        <p:spPr>
          <a:xfrm rot="0">
            <a:off x="1028700" y="4570885"/>
            <a:ext cx="16230600" cy="1662303"/>
          </a:xfrm>
          <a:prstGeom prst="rect">
            <a:avLst/>
          </a:prstGeom>
        </p:spPr>
        <p:txBody>
          <a:bodyPr anchor="t" rtlCol="false" tIns="0" lIns="0" bIns="0" rIns="0">
            <a:spAutoFit/>
          </a:bodyPr>
          <a:lstStyle/>
          <a:p>
            <a:pPr algn="ctr">
              <a:lnSpc>
                <a:spcPts val="4326"/>
              </a:lnSpc>
              <a:spcBef>
                <a:spcPct val="0"/>
              </a:spcBef>
            </a:pPr>
            <a:r>
              <a:rPr lang="en-US" sz="4200">
                <a:solidFill>
                  <a:srgbClr val="000000"/>
                </a:solidFill>
                <a:latin typeface="KG Primary Penmanship"/>
                <a:ea typeface="KG Primary Penmanship"/>
                <a:cs typeface="KG Primary Penmanship"/>
                <a:sym typeface="KG Primary Penmanship"/>
              </a:rPr>
              <a:t>“Imagine tw</a:t>
            </a:r>
            <a:r>
              <a:rPr lang="en-US" sz="4200">
                <a:solidFill>
                  <a:srgbClr val="000000"/>
                </a:solidFill>
                <a:latin typeface="KG Primary Penmanship"/>
                <a:ea typeface="KG Primary Penmanship"/>
                <a:cs typeface="KG Primary Penmanship"/>
                <a:sym typeface="KG Primary Penmanship"/>
              </a:rPr>
              <a:t>o people writing on the same whiteboard at the same time. If both try to write different numbers, the final result depends on who finishes last, and the other person’s work might be lost.”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6075978"/>
            <a:ext cx="15277757" cy="3393656"/>
            <a:chOff x="0" y="0"/>
            <a:chExt cx="20370342" cy="4524875"/>
          </a:xfrm>
        </p:grpSpPr>
        <p:sp>
          <p:nvSpPr>
            <p:cNvPr name="Freeform 4" id="4"/>
            <p:cNvSpPr/>
            <p:nvPr/>
          </p:nvSpPr>
          <p:spPr>
            <a:xfrm flipH="false" flipV="false" rot="0">
              <a:off x="9642280" y="311654"/>
              <a:ext cx="10728062" cy="2853500"/>
            </a:xfrm>
            <a:custGeom>
              <a:avLst/>
              <a:gdLst/>
              <a:ahLst/>
              <a:cxnLst/>
              <a:rect r="r" b="b" t="t" l="l"/>
              <a:pathLst>
                <a:path h="2853500" w="10728062">
                  <a:moveTo>
                    <a:pt x="0" y="0"/>
                  </a:moveTo>
                  <a:lnTo>
                    <a:pt x="10728062" y="0"/>
                  </a:lnTo>
                  <a:lnTo>
                    <a:pt x="10728062" y="2853500"/>
                  </a:lnTo>
                  <a:lnTo>
                    <a:pt x="0" y="2853500"/>
                  </a:lnTo>
                  <a:lnTo>
                    <a:pt x="0" y="0"/>
                  </a:lnTo>
                  <a:close/>
                </a:path>
              </a:pathLst>
            </a:custGeom>
            <a:blipFill>
              <a:blip r:embed="rId3"/>
              <a:stretch>
                <a:fillRect l="0" t="0" r="0" b="0"/>
              </a:stretch>
            </a:blipFill>
          </p:spPr>
        </p:sp>
        <p:sp>
          <p:nvSpPr>
            <p:cNvPr name="Freeform 5" id="5"/>
            <p:cNvSpPr/>
            <p:nvPr/>
          </p:nvSpPr>
          <p:spPr>
            <a:xfrm flipH="false" flipV="false" rot="0">
              <a:off x="7282473" y="183605"/>
              <a:ext cx="2208848" cy="668176"/>
            </a:xfrm>
            <a:custGeom>
              <a:avLst/>
              <a:gdLst/>
              <a:ahLst/>
              <a:cxnLst/>
              <a:rect r="r" b="b" t="t" l="l"/>
              <a:pathLst>
                <a:path h="668176" w="2208848">
                  <a:moveTo>
                    <a:pt x="0" y="0"/>
                  </a:moveTo>
                  <a:lnTo>
                    <a:pt x="2208848" y="0"/>
                  </a:lnTo>
                  <a:lnTo>
                    <a:pt x="2208848" y="668176"/>
                  </a:lnTo>
                  <a:lnTo>
                    <a:pt x="0" y="668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433432" y="1070227"/>
              <a:ext cx="2208848" cy="668176"/>
            </a:xfrm>
            <a:custGeom>
              <a:avLst/>
              <a:gdLst/>
              <a:ahLst/>
              <a:cxnLst/>
              <a:rect r="r" b="b" t="t" l="l"/>
              <a:pathLst>
                <a:path h="668176" w="2208848">
                  <a:moveTo>
                    <a:pt x="0" y="0"/>
                  </a:moveTo>
                  <a:lnTo>
                    <a:pt x="2208848" y="0"/>
                  </a:lnTo>
                  <a:lnTo>
                    <a:pt x="2208848" y="668177"/>
                  </a:lnTo>
                  <a:lnTo>
                    <a:pt x="0" y="668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8917">
              <a:off x="7444193" y="2856194"/>
              <a:ext cx="2187327" cy="617920"/>
            </a:xfrm>
            <a:custGeom>
              <a:avLst/>
              <a:gdLst/>
              <a:ahLst/>
              <a:cxnLst/>
              <a:rect r="r" b="b" t="t" l="l"/>
              <a:pathLst>
                <a:path h="617920" w="2187327">
                  <a:moveTo>
                    <a:pt x="0" y="0"/>
                  </a:moveTo>
                  <a:lnTo>
                    <a:pt x="2187326" y="0"/>
                  </a:lnTo>
                  <a:lnTo>
                    <a:pt x="2187326" y="617920"/>
                  </a:lnTo>
                  <a:lnTo>
                    <a:pt x="0" y="6179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27217" y="57150"/>
              <a:ext cx="6855256" cy="794631"/>
            </a:xfrm>
            <a:prstGeom prst="rect">
              <a:avLst/>
            </a:prstGeom>
          </p:spPr>
          <p:txBody>
            <a:bodyPr anchor="t" rtlCol="false" tIns="0" lIns="0" bIns="0" rIns="0">
              <a:spAutoFit/>
            </a:bodyPr>
            <a:lstStyle/>
            <a:p>
              <a:pPr algn="l">
                <a:lnSpc>
                  <a:spcPts val="4361"/>
                </a:lnSpc>
                <a:spcBef>
                  <a:spcPct val="0"/>
                </a:spcBef>
              </a:pPr>
              <a:r>
                <a:rPr lang="en-US" sz="4234">
                  <a:solidFill>
                    <a:srgbClr val="292929"/>
                  </a:solidFill>
                  <a:latin typeface="KG Primary Penmanship"/>
                  <a:ea typeface="KG Primary Penmanship"/>
                  <a:cs typeface="KG Primary Penmanship"/>
                  <a:sym typeface="KG Primary Penmanship"/>
                </a:rPr>
                <a:t>Initializing the mutex pointer</a:t>
              </a:r>
            </a:p>
          </p:txBody>
        </p:sp>
        <p:sp>
          <p:nvSpPr>
            <p:cNvPr name="TextBox 9" id="9"/>
            <p:cNvSpPr txBox="true"/>
            <p:nvPr/>
          </p:nvSpPr>
          <p:spPr>
            <a:xfrm rot="0">
              <a:off x="1147698" y="899406"/>
              <a:ext cx="6134775" cy="1293855"/>
            </a:xfrm>
            <a:prstGeom prst="rect">
              <a:avLst/>
            </a:prstGeom>
          </p:spPr>
          <p:txBody>
            <a:bodyPr anchor="t" rtlCol="false" tIns="0" lIns="0" bIns="0" rIns="0">
              <a:spAutoFit/>
            </a:bodyPr>
            <a:lstStyle/>
            <a:p>
              <a:pPr algn="r">
                <a:lnSpc>
                  <a:spcPts val="3717"/>
                </a:lnSpc>
                <a:spcBef>
                  <a:spcPct val="0"/>
                </a:spcBef>
              </a:pPr>
              <a:r>
                <a:rPr lang="en-US" sz="3609">
                  <a:solidFill>
                    <a:srgbClr val="292929"/>
                  </a:solidFill>
                  <a:latin typeface="KG Primary Penmanship"/>
                  <a:ea typeface="KG Primary Penmanship"/>
                  <a:cs typeface="KG Primary Penmanship"/>
                  <a:sym typeface="KG Primary Penmanship"/>
                </a:rPr>
                <a:t>Blocking other goroutines to make changes to the data</a:t>
              </a:r>
            </a:p>
          </p:txBody>
        </p:sp>
        <p:sp>
          <p:nvSpPr>
            <p:cNvPr name="TextBox 10" id="10"/>
            <p:cNvSpPr txBox="true"/>
            <p:nvPr/>
          </p:nvSpPr>
          <p:spPr>
            <a:xfrm rot="0">
              <a:off x="0" y="2612228"/>
              <a:ext cx="7282473" cy="1912647"/>
            </a:xfrm>
            <a:prstGeom prst="rect">
              <a:avLst/>
            </a:prstGeom>
          </p:spPr>
          <p:txBody>
            <a:bodyPr anchor="t" rtlCol="false" tIns="0" lIns="0" bIns="0" rIns="0">
              <a:spAutoFit/>
            </a:bodyPr>
            <a:lstStyle/>
            <a:p>
              <a:pPr algn="r">
                <a:lnSpc>
                  <a:spcPts val="3717"/>
                </a:lnSpc>
                <a:spcBef>
                  <a:spcPct val="0"/>
                </a:spcBef>
              </a:pPr>
              <a:r>
                <a:rPr lang="en-US" sz="3609">
                  <a:solidFill>
                    <a:srgbClr val="292929"/>
                  </a:solidFill>
                  <a:latin typeface="KG Primary Penmanship"/>
                  <a:ea typeface="KG Primary Penmanship"/>
                  <a:cs typeface="KG Primary Penmanship"/>
                  <a:sym typeface="KG Primary Penmanship"/>
                </a:rPr>
                <a:t>Unblocking other goroutines after making changes to the shared resource</a:t>
              </a:r>
            </a:p>
          </p:txBody>
        </p:sp>
      </p:grpSp>
      <p:sp>
        <p:nvSpPr>
          <p:cNvPr name="TextBox 11" id="11"/>
          <p:cNvSpPr txBox="true"/>
          <p:nvPr/>
        </p:nvSpPr>
        <p:spPr>
          <a:xfrm rot="0">
            <a:off x="1305642" y="4955814"/>
            <a:ext cx="14420681" cy="1120164"/>
          </a:xfrm>
          <a:prstGeom prst="rect">
            <a:avLst/>
          </a:prstGeom>
        </p:spPr>
        <p:txBody>
          <a:bodyPr anchor="t" rtlCol="false" tIns="0" lIns="0" bIns="0" rIns="0">
            <a:spAutoFit/>
          </a:bodyPr>
          <a:lstStyle/>
          <a:p>
            <a:pPr algn="l">
              <a:lnSpc>
                <a:spcPts val="7680"/>
              </a:lnSpc>
            </a:pPr>
            <a:r>
              <a:rPr lang="en-US" sz="8000">
                <a:solidFill>
                  <a:srgbClr val="292929"/>
                </a:solidFill>
                <a:latin typeface="Bryndan Write"/>
                <a:ea typeface="Bryndan Write"/>
                <a:cs typeface="Bryndan Write"/>
                <a:sym typeface="Bryndan Write"/>
              </a:rPr>
              <a:t>Syntax?</a:t>
            </a:r>
          </a:p>
        </p:txBody>
      </p:sp>
      <p:sp>
        <p:nvSpPr>
          <p:cNvPr name="TextBox 12" id="12"/>
          <p:cNvSpPr txBox="true"/>
          <p:nvPr/>
        </p:nvSpPr>
        <p:spPr>
          <a:xfrm rot="0">
            <a:off x="1305642" y="107228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Mutex</a:t>
            </a:r>
          </a:p>
        </p:txBody>
      </p:sp>
      <p:sp>
        <p:nvSpPr>
          <p:cNvPr name="TextBox 13" id="13"/>
          <p:cNvSpPr txBox="true"/>
          <p:nvPr/>
        </p:nvSpPr>
        <p:spPr>
          <a:xfrm rot="0">
            <a:off x="1305642" y="2655336"/>
            <a:ext cx="15655414" cy="2205228"/>
          </a:xfrm>
          <a:prstGeom prst="rect">
            <a:avLst/>
          </a:prstGeom>
        </p:spPr>
        <p:txBody>
          <a:bodyPr anchor="t" rtlCol="false" tIns="0" lIns="0" bIns="0" rIns="0">
            <a:spAutoFit/>
          </a:bodyPr>
          <a:lstStyle/>
          <a:p>
            <a:pPr algn="l">
              <a:lnSpc>
                <a:spcPts val="4326"/>
              </a:lnSpc>
            </a:pPr>
            <a:r>
              <a:rPr lang="en-US" sz="4200">
                <a:solidFill>
                  <a:srgbClr val="292929"/>
                </a:solidFill>
                <a:latin typeface="KG Primary Penmanship"/>
                <a:ea typeface="KG Primary Penmanship"/>
                <a:cs typeface="KG Primary Penmanship"/>
                <a:sym typeface="KG Primary Penmanship"/>
              </a:rPr>
              <a:t>Solution of “Race condition” is “Mutex”</a:t>
            </a:r>
          </a:p>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A Mutex (short for Mutual Exclusion) is used to prevent multiple goroutines from accessing shared data at the same time, avoiding race conditions. Mutex does it by locking the shared resource, using it and then unlocking 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2598186"/>
            <a:ext cx="15481785" cy="6135824"/>
            <a:chOff x="0" y="0"/>
            <a:chExt cx="20642380" cy="8181099"/>
          </a:xfrm>
        </p:grpSpPr>
        <p:sp>
          <p:nvSpPr>
            <p:cNvPr name="Freeform 4" id="4"/>
            <p:cNvSpPr/>
            <p:nvPr/>
          </p:nvSpPr>
          <p:spPr>
            <a:xfrm flipH="false" flipV="false" rot="0">
              <a:off x="0" y="0"/>
              <a:ext cx="9607050" cy="8181099"/>
            </a:xfrm>
            <a:custGeom>
              <a:avLst/>
              <a:gdLst/>
              <a:ahLst/>
              <a:cxnLst/>
              <a:rect r="r" b="b" t="t" l="l"/>
              <a:pathLst>
                <a:path h="8181099" w="9607050">
                  <a:moveTo>
                    <a:pt x="0" y="0"/>
                  </a:moveTo>
                  <a:lnTo>
                    <a:pt x="9607050" y="0"/>
                  </a:lnTo>
                  <a:lnTo>
                    <a:pt x="9607050" y="8181099"/>
                  </a:lnTo>
                  <a:lnTo>
                    <a:pt x="0" y="8181099"/>
                  </a:lnTo>
                  <a:lnTo>
                    <a:pt x="0" y="0"/>
                  </a:lnTo>
                  <a:close/>
                </a:path>
              </a:pathLst>
            </a:custGeom>
            <a:blipFill>
              <a:blip r:embed="rId3"/>
              <a:stretch>
                <a:fillRect l="0" t="0" r="0" b="-69580"/>
              </a:stretch>
            </a:blipFill>
          </p:spPr>
        </p:sp>
        <p:sp>
          <p:nvSpPr>
            <p:cNvPr name="Freeform 5" id="5"/>
            <p:cNvSpPr/>
            <p:nvPr/>
          </p:nvSpPr>
          <p:spPr>
            <a:xfrm flipH="false" flipV="false" rot="0">
              <a:off x="11028593" y="0"/>
              <a:ext cx="9613787" cy="5470918"/>
            </a:xfrm>
            <a:custGeom>
              <a:avLst/>
              <a:gdLst/>
              <a:ahLst/>
              <a:cxnLst/>
              <a:rect r="r" b="b" t="t" l="l"/>
              <a:pathLst>
                <a:path h="5470918" w="9613787">
                  <a:moveTo>
                    <a:pt x="0" y="0"/>
                  </a:moveTo>
                  <a:lnTo>
                    <a:pt x="9613787" y="0"/>
                  </a:lnTo>
                  <a:lnTo>
                    <a:pt x="9613787" y="5470918"/>
                  </a:lnTo>
                  <a:lnTo>
                    <a:pt x="0" y="5470918"/>
                  </a:lnTo>
                  <a:lnTo>
                    <a:pt x="0" y="0"/>
                  </a:lnTo>
                  <a:close/>
                </a:path>
              </a:pathLst>
            </a:custGeom>
            <a:blipFill>
              <a:blip r:embed="rId3"/>
              <a:stretch>
                <a:fillRect l="0" t="-153764" r="0" b="0"/>
              </a:stretch>
            </a:blipFill>
          </p:spPr>
        </p:sp>
      </p:grpSp>
      <p:sp>
        <p:nvSpPr>
          <p:cNvPr name="Freeform 6" id="6"/>
          <p:cNvSpPr/>
          <p:nvPr/>
        </p:nvSpPr>
        <p:spPr>
          <a:xfrm flipH="false" flipV="false" rot="0">
            <a:off x="14153189" y="6643152"/>
            <a:ext cx="4714592" cy="3643848"/>
          </a:xfrm>
          <a:custGeom>
            <a:avLst/>
            <a:gdLst/>
            <a:ahLst/>
            <a:cxnLst/>
            <a:rect r="r" b="b" t="t" l="l"/>
            <a:pathLst>
              <a:path h="3643848" w="4714592">
                <a:moveTo>
                  <a:pt x="0" y="0"/>
                </a:moveTo>
                <a:lnTo>
                  <a:pt x="4714592" y="0"/>
                </a:lnTo>
                <a:lnTo>
                  <a:pt x="4714592" y="3643848"/>
                </a:lnTo>
                <a:lnTo>
                  <a:pt x="0" y="3643848"/>
                </a:lnTo>
                <a:lnTo>
                  <a:pt x="0" y="0"/>
                </a:lnTo>
                <a:close/>
              </a:path>
            </a:pathLst>
          </a:custGeom>
          <a:blipFill>
            <a:blip r:embed="rId4"/>
            <a:stretch>
              <a:fillRect l="0" t="0" r="0" b="0"/>
            </a:stretch>
          </a:blipFill>
        </p:spPr>
      </p:sp>
      <p:sp>
        <p:nvSpPr>
          <p:cNvPr name="TextBox 7" id="7"/>
          <p:cNvSpPr txBox="true"/>
          <p:nvPr/>
        </p:nvSpPr>
        <p:spPr>
          <a:xfrm rot="0">
            <a:off x="1305642" y="107228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Using mutex!</a:t>
            </a:r>
          </a:p>
        </p:txBody>
      </p:sp>
      <p:sp>
        <p:nvSpPr>
          <p:cNvPr name="TextBox 8" id="8"/>
          <p:cNvSpPr txBox="true"/>
          <p:nvPr/>
        </p:nvSpPr>
        <p:spPr>
          <a:xfrm rot="0">
            <a:off x="9975832" y="7021037"/>
            <a:ext cx="5279399" cy="588137"/>
          </a:xfrm>
          <a:prstGeom prst="rect">
            <a:avLst/>
          </a:prstGeom>
        </p:spPr>
        <p:txBody>
          <a:bodyPr anchor="t" rtlCol="false" tIns="0" lIns="0" bIns="0" rIns="0">
            <a:spAutoFit/>
          </a:bodyPr>
          <a:lstStyle/>
          <a:p>
            <a:pPr algn="l">
              <a:lnSpc>
                <a:spcPts val="4428"/>
              </a:lnSpc>
              <a:spcBef>
                <a:spcPct val="0"/>
              </a:spcBef>
            </a:pPr>
            <a:r>
              <a:rPr lang="en-US" sz="4299">
                <a:solidFill>
                  <a:srgbClr val="292929"/>
                </a:solidFill>
                <a:latin typeface="KG Primary Penmanship"/>
                <a:ea typeface="KG Primary Penmanship"/>
                <a:cs typeface="KG Primary Penmanship"/>
                <a:sym typeface="KG Primary Penmanship"/>
              </a:rPr>
              <a:t>Output was 1000 everytime!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grpSp>
        <p:nvGrpSpPr>
          <p:cNvPr name="Group 3" id="3"/>
          <p:cNvGrpSpPr/>
          <p:nvPr/>
        </p:nvGrpSpPr>
        <p:grpSpPr>
          <a:xfrm rot="0">
            <a:off x="1650515" y="883806"/>
            <a:ext cx="15122039" cy="8252624"/>
            <a:chOff x="0" y="0"/>
            <a:chExt cx="13481123" cy="7357119"/>
          </a:xfrm>
        </p:grpSpPr>
        <p:sp>
          <p:nvSpPr>
            <p:cNvPr name="Freeform 4" id="4"/>
            <p:cNvSpPr/>
            <p:nvPr/>
          </p:nvSpPr>
          <p:spPr>
            <a:xfrm flipH="false" flipV="false" rot="0">
              <a:off x="-4213" y="0"/>
              <a:ext cx="13485335" cy="7357119"/>
            </a:xfrm>
            <a:custGeom>
              <a:avLst/>
              <a:gdLst/>
              <a:ahLst/>
              <a:cxnLst/>
              <a:rect r="r" b="b" t="t" l="l"/>
              <a:pathLst>
                <a:path h="7357119" w="13485335">
                  <a:moveTo>
                    <a:pt x="278431" y="16918"/>
                  </a:moveTo>
                  <a:cubicBezTo>
                    <a:pt x="278431" y="16918"/>
                    <a:pt x="604014" y="12258"/>
                    <a:pt x="1110194" y="12454"/>
                  </a:cubicBezTo>
                  <a:cubicBezTo>
                    <a:pt x="11141285" y="12671"/>
                    <a:pt x="13211267" y="0"/>
                    <a:pt x="13211267" y="0"/>
                  </a:cubicBezTo>
                  <a:cubicBezTo>
                    <a:pt x="13278731" y="0"/>
                    <a:pt x="13354668" y="0"/>
                    <a:pt x="13433441" y="85073"/>
                  </a:cubicBezTo>
                  <a:cubicBezTo>
                    <a:pt x="13476419" y="131488"/>
                    <a:pt x="13477487" y="240224"/>
                    <a:pt x="13477893" y="320281"/>
                  </a:cubicBezTo>
                  <a:cubicBezTo>
                    <a:pt x="13477893" y="320281"/>
                    <a:pt x="13476188" y="5464683"/>
                    <a:pt x="13476188" y="6594535"/>
                  </a:cubicBezTo>
                  <a:cubicBezTo>
                    <a:pt x="13476188" y="6808694"/>
                    <a:pt x="13485336" y="7107872"/>
                    <a:pt x="13485336" y="7107872"/>
                  </a:cubicBezTo>
                  <a:cubicBezTo>
                    <a:pt x="13485336" y="7236541"/>
                    <a:pt x="13481167" y="7357119"/>
                    <a:pt x="13228328" y="7348985"/>
                  </a:cubicBezTo>
                  <a:cubicBezTo>
                    <a:pt x="13228328" y="7348985"/>
                    <a:pt x="12851856" y="7328686"/>
                    <a:pt x="11500529" y="7336285"/>
                  </a:cubicBezTo>
                  <a:cubicBezTo>
                    <a:pt x="3031051" y="7344419"/>
                    <a:pt x="304023" y="7357119"/>
                    <a:pt x="304023" y="7357119"/>
                  </a:cubicBezTo>
                  <a:cubicBezTo>
                    <a:pt x="132548" y="7357119"/>
                    <a:pt x="4213" y="7256049"/>
                    <a:pt x="8532" y="7053503"/>
                  </a:cubicBezTo>
                  <a:cubicBezTo>
                    <a:pt x="8532" y="7053503"/>
                    <a:pt x="9630" y="6554961"/>
                    <a:pt x="4815" y="1704355"/>
                  </a:cubicBezTo>
                  <a:cubicBezTo>
                    <a:pt x="0" y="663668"/>
                    <a:pt x="25592" y="330596"/>
                    <a:pt x="25592" y="330596"/>
                  </a:cubicBezTo>
                  <a:cubicBezTo>
                    <a:pt x="27224" y="150571"/>
                    <a:pt x="143504" y="16918"/>
                    <a:pt x="278431" y="16918"/>
                  </a:cubicBezTo>
                  <a:close/>
                </a:path>
              </a:pathLst>
            </a:custGeom>
            <a:solidFill>
              <a:srgbClr val="F6DBBF">
                <a:alpha val="84706"/>
              </a:srgbClr>
            </a:solidFill>
          </p:spPr>
        </p:sp>
      </p:grpSp>
      <p:sp>
        <p:nvSpPr>
          <p:cNvPr name="Freeform 5" id="5"/>
          <p:cNvSpPr/>
          <p:nvPr/>
        </p:nvSpPr>
        <p:spPr>
          <a:xfrm flipH="false" flipV="false" rot="-2627376">
            <a:off x="1477736" y="359844"/>
            <a:ext cx="705874" cy="1581453"/>
          </a:xfrm>
          <a:custGeom>
            <a:avLst/>
            <a:gdLst/>
            <a:ahLst/>
            <a:cxnLst/>
            <a:rect r="r" b="b" t="t" l="l"/>
            <a:pathLst>
              <a:path h="1581453" w="705874">
                <a:moveTo>
                  <a:pt x="0" y="0"/>
                </a:moveTo>
                <a:lnTo>
                  <a:pt x="705874" y="0"/>
                </a:lnTo>
                <a:lnTo>
                  <a:pt x="705874" y="1581453"/>
                </a:lnTo>
                <a:lnTo>
                  <a:pt x="0" y="15814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297107" y="4317639"/>
            <a:ext cx="7693786" cy="4011024"/>
          </a:xfrm>
          <a:custGeom>
            <a:avLst/>
            <a:gdLst/>
            <a:ahLst/>
            <a:cxnLst/>
            <a:rect r="r" b="b" t="t" l="l"/>
            <a:pathLst>
              <a:path h="4011024" w="7693786">
                <a:moveTo>
                  <a:pt x="0" y="0"/>
                </a:moveTo>
                <a:lnTo>
                  <a:pt x="7693786" y="0"/>
                </a:lnTo>
                <a:lnTo>
                  <a:pt x="7693786" y="4011024"/>
                </a:lnTo>
                <a:lnTo>
                  <a:pt x="0" y="4011024"/>
                </a:lnTo>
                <a:lnTo>
                  <a:pt x="0" y="0"/>
                </a:lnTo>
                <a:close/>
              </a:path>
            </a:pathLst>
          </a:custGeom>
          <a:blipFill>
            <a:blip r:embed="rId5"/>
            <a:stretch>
              <a:fillRect l="0" t="0" r="0" b="-10294"/>
            </a:stretch>
          </a:blipFill>
        </p:spPr>
      </p:sp>
      <p:sp>
        <p:nvSpPr>
          <p:cNvPr name="Freeform 7" id="7"/>
          <p:cNvSpPr/>
          <p:nvPr/>
        </p:nvSpPr>
        <p:spPr>
          <a:xfrm flipH="false" flipV="false" rot="0">
            <a:off x="13790645" y="7612725"/>
            <a:ext cx="4670535" cy="6356958"/>
          </a:xfrm>
          <a:custGeom>
            <a:avLst/>
            <a:gdLst/>
            <a:ahLst/>
            <a:cxnLst/>
            <a:rect r="r" b="b" t="t" l="l"/>
            <a:pathLst>
              <a:path h="6356958" w="4670535">
                <a:moveTo>
                  <a:pt x="0" y="0"/>
                </a:moveTo>
                <a:lnTo>
                  <a:pt x="4670535" y="0"/>
                </a:lnTo>
                <a:lnTo>
                  <a:pt x="4670535" y="6356958"/>
                </a:lnTo>
                <a:lnTo>
                  <a:pt x="0" y="6356958"/>
                </a:lnTo>
                <a:lnTo>
                  <a:pt x="0" y="0"/>
                </a:lnTo>
                <a:close/>
              </a:path>
            </a:pathLst>
          </a:custGeom>
          <a:blipFill>
            <a:blip r:embed="rId6"/>
            <a:stretch>
              <a:fillRect l="0" t="0" r="0" b="0"/>
            </a:stretch>
          </a:blipFill>
        </p:spPr>
      </p:sp>
      <p:sp>
        <p:nvSpPr>
          <p:cNvPr name="TextBox 8" id="8"/>
          <p:cNvSpPr txBox="true"/>
          <p:nvPr/>
        </p:nvSpPr>
        <p:spPr>
          <a:xfrm rot="0">
            <a:off x="1933660" y="1277001"/>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Real life applications?</a:t>
            </a:r>
          </a:p>
        </p:txBody>
      </p:sp>
      <p:sp>
        <p:nvSpPr>
          <p:cNvPr name="TextBox 9" id="9"/>
          <p:cNvSpPr txBox="true"/>
          <p:nvPr/>
        </p:nvSpPr>
        <p:spPr>
          <a:xfrm rot="0">
            <a:off x="1933660" y="2655336"/>
            <a:ext cx="14420681" cy="1662303"/>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In real life, mutex is used in Banking Systems (Account Transactions), Logging in Web Servers, Online Ticket Booking Systems, Multiplayer Game Scoreboards and a lot more!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grpSp>
        <p:nvGrpSpPr>
          <p:cNvPr name="Group 3" id="3"/>
          <p:cNvGrpSpPr/>
          <p:nvPr/>
        </p:nvGrpSpPr>
        <p:grpSpPr>
          <a:xfrm rot="0">
            <a:off x="503332" y="0"/>
            <a:ext cx="12336101" cy="8863714"/>
            <a:chOff x="0" y="0"/>
            <a:chExt cx="16448135" cy="11818285"/>
          </a:xfrm>
        </p:grpSpPr>
        <p:sp>
          <p:nvSpPr>
            <p:cNvPr name="Freeform 4" id="4"/>
            <p:cNvSpPr/>
            <p:nvPr/>
          </p:nvSpPr>
          <p:spPr>
            <a:xfrm flipH="false" flipV="false" rot="-287753">
              <a:off x="328809" y="1525742"/>
              <a:ext cx="15790517" cy="8526879"/>
            </a:xfrm>
            <a:custGeom>
              <a:avLst/>
              <a:gdLst/>
              <a:ahLst/>
              <a:cxnLst/>
              <a:rect r="r" b="b" t="t" l="l"/>
              <a:pathLst>
                <a:path h="8526879" w="15790517">
                  <a:moveTo>
                    <a:pt x="0" y="0"/>
                  </a:moveTo>
                  <a:lnTo>
                    <a:pt x="15790517" y="0"/>
                  </a:lnTo>
                  <a:lnTo>
                    <a:pt x="15790517" y="8526879"/>
                  </a:lnTo>
                  <a:lnTo>
                    <a:pt x="0" y="8526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020059">
              <a:off x="14054545" y="84464"/>
              <a:ext cx="945933" cy="2119286"/>
            </a:xfrm>
            <a:custGeom>
              <a:avLst/>
              <a:gdLst/>
              <a:ahLst/>
              <a:cxnLst/>
              <a:rect r="r" b="b" t="t" l="l"/>
              <a:pathLst>
                <a:path h="2119286" w="945933">
                  <a:moveTo>
                    <a:pt x="0" y="0"/>
                  </a:moveTo>
                  <a:lnTo>
                    <a:pt x="945934" y="0"/>
                  </a:lnTo>
                  <a:lnTo>
                    <a:pt x="945934" y="2119286"/>
                  </a:lnTo>
                  <a:lnTo>
                    <a:pt x="0" y="21192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45236" y="8742455"/>
              <a:ext cx="2435172" cy="1722893"/>
            </a:xfrm>
            <a:custGeom>
              <a:avLst/>
              <a:gdLst/>
              <a:ahLst/>
              <a:cxnLst/>
              <a:rect r="r" b="b" t="t" l="l"/>
              <a:pathLst>
                <a:path h="1722893" w="2435172">
                  <a:moveTo>
                    <a:pt x="0" y="0"/>
                  </a:moveTo>
                  <a:lnTo>
                    <a:pt x="2435171" y="0"/>
                  </a:lnTo>
                  <a:lnTo>
                    <a:pt x="2435171" y="1722893"/>
                  </a:lnTo>
                  <a:lnTo>
                    <a:pt x="0" y="1722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586518" y="832949"/>
              <a:ext cx="1275099" cy="4107392"/>
            </a:xfrm>
            <a:prstGeom prst="rect">
              <a:avLst/>
            </a:prstGeom>
          </p:spPr>
          <p:txBody>
            <a:bodyPr anchor="t" rtlCol="false" tIns="0" lIns="0" bIns="0" rIns="0">
              <a:spAutoFit/>
            </a:bodyPr>
            <a:lstStyle/>
            <a:p>
              <a:pPr algn="ctr">
                <a:lnSpc>
                  <a:spcPts val="24400"/>
                </a:lnSpc>
                <a:spcBef>
                  <a:spcPct val="0"/>
                </a:spcBef>
              </a:pPr>
              <a:r>
                <a:rPr lang="en-US" sz="20000">
                  <a:solidFill>
                    <a:srgbClr val="292929"/>
                  </a:solidFill>
                  <a:latin typeface="KG Primary Penmanship"/>
                  <a:ea typeface="KG Primary Penmanship"/>
                  <a:cs typeface="KG Primary Penmanship"/>
                  <a:sym typeface="KG Primary Penmanship"/>
                </a:rPr>
                <a:t>“</a:t>
              </a:r>
            </a:p>
          </p:txBody>
        </p:sp>
        <p:sp>
          <p:nvSpPr>
            <p:cNvPr name="TextBox 8" id="8"/>
            <p:cNvSpPr txBox="true"/>
            <p:nvPr/>
          </p:nvSpPr>
          <p:spPr>
            <a:xfrm rot="0">
              <a:off x="7592562" y="7710894"/>
              <a:ext cx="1263010" cy="4107392"/>
            </a:xfrm>
            <a:prstGeom prst="rect">
              <a:avLst/>
            </a:prstGeom>
          </p:spPr>
          <p:txBody>
            <a:bodyPr anchor="t" rtlCol="false" tIns="0" lIns="0" bIns="0" rIns="0">
              <a:spAutoFit/>
            </a:bodyPr>
            <a:lstStyle/>
            <a:p>
              <a:pPr algn="ctr">
                <a:lnSpc>
                  <a:spcPts val="24400"/>
                </a:lnSpc>
                <a:spcBef>
                  <a:spcPct val="0"/>
                </a:spcBef>
              </a:pPr>
              <a:r>
                <a:rPr lang="en-US" sz="20000">
                  <a:solidFill>
                    <a:srgbClr val="292929"/>
                  </a:solidFill>
                  <a:latin typeface="KG Primary Penmanship"/>
                  <a:ea typeface="KG Primary Penmanship"/>
                  <a:cs typeface="KG Primary Penmanship"/>
                  <a:sym typeface="KG Primary Penmanship"/>
                </a:rPr>
                <a:t>”</a:t>
              </a:r>
            </a:p>
          </p:txBody>
        </p:sp>
        <p:sp>
          <p:nvSpPr>
            <p:cNvPr name="TextBox 9" id="9"/>
            <p:cNvSpPr txBox="true"/>
            <p:nvPr/>
          </p:nvSpPr>
          <p:spPr>
            <a:xfrm rot="0">
              <a:off x="1920623" y="3356070"/>
              <a:ext cx="12606889" cy="4913847"/>
            </a:xfrm>
            <a:prstGeom prst="rect">
              <a:avLst/>
            </a:prstGeom>
          </p:spPr>
          <p:txBody>
            <a:bodyPr anchor="t" rtlCol="false" tIns="0" lIns="0" bIns="0" rIns="0">
              <a:spAutoFit/>
            </a:bodyPr>
            <a:lstStyle/>
            <a:p>
              <a:pPr algn="ctr">
                <a:lnSpc>
                  <a:spcPts val="7000"/>
                </a:lnSpc>
              </a:pPr>
              <a:r>
                <a:rPr lang="en-US" sz="7000">
                  <a:solidFill>
                    <a:srgbClr val="292929"/>
                  </a:solidFill>
                  <a:latin typeface="Bryndan Write"/>
                  <a:ea typeface="Bryndan Write"/>
                  <a:cs typeface="Bryndan Write"/>
                  <a:sym typeface="Bryndan Write"/>
                </a:rPr>
                <a:t>Congrats!</a:t>
              </a:r>
            </a:p>
            <a:p>
              <a:pPr algn="ctr">
                <a:lnSpc>
                  <a:spcPts val="7000"/>
                </a:lnSpc>
              </a:pPr>
              <a:r>
                <a:rPr lang="en-US" sz="7000">
                  <a:solidFill>
                    <a:srgbClr val="292929"/>
                  </a:solidFill>
                  <a:latin typeface="Bryndan Write"/>
                  <a:ea typeface="Bryndan Write"/>
                  <a:cs typeface="Bryndan Write"/>
                  <a:sym typeface="Bryndan Write"/>
                </a:rPr>
                <a:t>Now you can flex on your friends about that you know concurrency!</a:t>
              </a:r>
            </a:p>
          </p:txBody>
        </p:sp>
      </p:grpSp>
      <p:sp>
        <p:nvSpPr>
          <p:cNvPr name="Freeform 10" id="10"/>
          <p:cNvSpPr/>
          <p:nvPr/>
        </p:nvSpPr>
        <p:spPr>
          <a:xfrm flipH="false" flipV="false" rot="0">
            <a:off x="10896974" y="3112143"/>
            <a:ext cx="7391026" cy="7174857"/>
          </a:xfrm>
          <a:custGeom>
            <a:avLst/>
            <a:gdLst/>
            <a:ahLst/>
            <a:cxnLst/>
            <a:rect r="r" b="b" t="t" l="l"/>
            <a:pathLst>
              <a:path h="7174857" w="7391026">
                <a:moveTo>
                  <a:pt x="0" y="0"/>
                </a:moveTo>
                <a:lnTo>
                  <a:pt x="7391026" y="0"/>
                </a:lnTo>
                <a:lnTo>
                  <a:pt x="7391026" y="7174857"/>
                </a:lnTo>
                <a:lnTo>
                  <a:pt x="0" y="7174857"/>
                </a:lnTo>
                <a:lnTo>
                  <a:pt x="0" y="0"/>
                </a:lnTo>
                <a:close/>
              </a:path>
            </a:pathLst>
          </a:custGeom>
          <a:blipFill>
            <a:blip r:embed="rId9"/>
            <a:stretch>
              <a:fillRect l="0" t="-769"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3" id="3"/>
          <p:cNvSpPr/>
          <p:nvPr/>
        </p:nvSpPr>
        <p:spPr>
          <a:xfrm flipH="false" flipV="false" rot="0">
            <a:off x="1028700" y="8469478"/>
            <a:ext cx="485132" cy="485132"/>
          </a:xfrm>
          <a:custGeom>
            <a:avLst/>
            <a:gdLst/>
            <a:ahLst/>
            <a:cxnLst/>
            <a:rect r="r" b="b" t="t" l="l"/>
            <a:pathLst>
              <a:path h="485132" w="485132">
                <a:moveTo>
                  <a:pt x="0" y="0"/>
                </a:moveTo>
                <a:lnTo>
                  <a:pt x="485132" y="0"/>
                </a:lnTo>
                <a:lnTo>
                  <a:pt x="485132" y="485132"/>
                </a:lnTo>
                <a:lnTo>
                  <a:pt x="0" y="485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54285" y="7984346"/>
            <a:ext cx="476311" cy="485132"/>
          </a:xfrm>
          <a:custGeom>
            <a:avLst/>
            <a:gdLst/>
            <a:ahLst/>
            <a:cxnLst/>
            <a:rect r="r" b="b" t="t" l="l"/>
            <a:pathLst>
              <a:path h="485132" w="476311">
                <a:moveTo>
                  <a:pt x="0" y="0"/>
                </a:moveTo>
                <a:lnTo>
                  <a:pt x="476311" y="0"/>
                </a:lnTo>
                <a:lnTo>
                  <a:pt x="476311" y="485132"/>
                </a:lnTo>
                <a:lnTo>
                  <a:pt x="0" y="485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35526" y="1319526"/>
            <a:ext cx="797029" cy="861716"/>
          </a:xfrm>
          <a:custGeom>
            <a:avLst/>
            <a:gdLst/>
            <a:ahLst/>
            <a:cxnLst/>
            <a:rect r="r" b="b" t="t" l="l"/>
            <a:pathLst>
              <a:path h="861716" w="797029">
                <a:moveTo>
                  <a:pt x="0" y="0"/>
                </a:moveTo>
                <a:lnTo>
                  <a:pt x="797029" y="0"/>
                </a:lnTo>
                <a:lnTo>
                  <a:pt x="797029" y="861716"/>
                </a:lnTo>
                <a:lnTo>
                  <a:pt x="0" y="861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61818" y="4663805"/>
            <a:ext cx="1830030" cy="3632333"/>
          </a:xfrm>
          <a:custGeom>
            <a:avLst/>
            <a:gdLst/>
            <a:ahLst/>
            <a:cxnLst/>
            <a:rect r="r" b="b" t="t" l="l"/>
            <a:pathLst>
              <a:path h="3632333" w="1830030">
                <a:moveTo>
                  <a:pt x="0" y="0"/>
                </a:moveTo>
                <a:lnTo>
                  <a:pt x="1830030" y="0"/>
                </a:lnTo>
                <a:lnTo>
                  <a:pt x="1830030" y="3632333"/>
                </a:lnTo>
                <a:lnTo>
                  <a:pt x="0" y="3632333"/>
                </a:lnTo>
                <a:lnTo>
                  <a:pt x="0" y="0"/>
                </a:lnTo>
                <a:close/>
              </a:path>
            </a:pathLst>
          </a:custGeom>
          <a:blipFill>
            <a:blip r:embed="rId9"/>
            <a:stretch>
              <a:fillRect l="-14625" t="-5789" r="-212953" b="-3341"/>
            </a:stretch>
          </a:blipFill>
        </p:spPr>
      </p:sp>
      <p:sp>
        <p:nvSpPr>
          <p:cNvPr name="Freeform 7" id="7"/>
          <p:cNvSpPr/>
          <p:nvPr/>
        </p:nvSpPr>
        <p:spPr>
          <a:xfrm flipH="false" flipV="false" rot="0">
            <a:off x="15040949" y="4823912"/>
            <a:ext cx="2702983" cy="3004079"/>
          </a:xfrm>
          <a:custGeom>
            <a:avLst/>
            <a:gdLst/>
            <a:ahLst/>
            <a:cxnLst/>
            <a:rect r="r" b="b" t="t" l="l"/>
            <a:pathLst>
              <a:path h="3004079" w="2702983">
                <a:moveTo>
                  <a:pt x="0" y="0"/>
                </a:moveTo>
                <a:lnTo>
                  <a:pt x="2702983" y="0"/>
                </a:lnTo>
                <a:lnTo>
                  <a:pt x="2702983" y="3004079"/>
                </a:lnTo>
                <a:lnTo>
                  <a:pt x="0" y="3004079"/>
                </a:lnTo>
                <a:lnTo>
                  <a:pt x="0" y="0"/>
                </a:lnTo>
                <a:close/>
              </a:path>
            </a:pathLst>
          </a:custGeom>
          <a:blipFill>
            <a:blip r:embed="rId9"/>
            <a:stretch>
              <a:fillRect l="-81169" t="-6770" r="-6440" b="-4850"/>
            </a:stretch>
          </a:blipFill>
        </p:spPr>
      </p:sp>
      <p:sp>
        <p:nvSpPr>
          <p:cNvPr name="TextBox 8" id="8"/>
          <p:cNvSpPr txBox="true"/>
          <p:nvPr/>
        </p:nvSpPr>
        <p:spPr>
          <a:xfrm rot="0">
            <a:off x="1924135" y="896001"/>
            <a:ext cx="14420681" cy="1470641"/>
          </a:xfrm>
          <a:prstGeom prst="rect">
            <a:avLst/>
          </a:prstGeom>
        </p:spPr>
        <p:txBody>
          <a:bodyPr anchor="t" rtlCol="false" tIns="0" lIns="0" bIns="0" rIns="0">
            <a:spAutoFit/>
          </a:bodyPr>
          <a:lstStyle/>
          <a:p>
            <a:pPr algn="l">
              <a:lnSpc>
                <a:spcPts val="11341"/>
              </a:lnSpc>
            </a:pPr>
            <a:r>
              <a:rPr lang="en-US" sz="8100">
                <a:solidFill>
                  <a:srgbClr val="292929"/>
                </a:solidFill>
                <a:latin typeface="Bryndan Write"/>
                <a:ea typeface="Bryndan Write"/>
                <a:cs typeface="Bryndan Write"/>
                <a:sym typeface="Bryndan Write"/>
              </a:rPr>
              <a:t>Now, what is Concurrency?</a:t>
            </a:r>
          </a:p>
        </p:txBody>
      </p:sp>
      <p:sp>
        <p:nvSpPr>
          <p:cNvPr name="TextBox 9" id="9"/>
          <p:cNvSpPr txBox="true"/>
          <p:nvPr/>
        </p:nvSpPr>
        <p:spPr>
          <a:xfrm rot="0">
            <a:off x="1933660" y="2376515"/>
            <a:ext cx="14420681" cy="1783080"/>
          </a:xfrm>
          <a:prstGeom prst="rect">
            <a:avLst/>
          </a:prstGeom>
        </p:spPr>
        <p:txBody>
          <a:bodyPr anchor="t" rtlCol="false" tIns="0" lIns="0" bIns="0" rIns="0">
            <a:spAutoFit/>
          </a:bodyPr>
          <a:lstStyle/>
          <a:p>
            <a:pPr algn="l">
              <a:lnSpc>
                <a:spcPts val="4635"/>
              </a:lnSpc>
            </a:pPr>
            <a:r>
              <a:rPr lang="en-US" sz="4500">
                <a:solidFill>
                  <a:srgbClr val="292929"/>
                </a:solidFill>
                <a:latin typeface="KG Primary Penmanship"/>
                <a:ea typeface="KG Primary Penmanship"/>
                <a:cs typeface="KG Primary Penmanship"/>
                <a:sym typeface="KG Primary Penmanship"/>
              </a:rPr>
              <a:t>Suppose you’re watching reels while your boring chemistry lecture. You can’t focus on both reels and the lecture at the same time, so you’re switching between them efficiently. This is concurrency.</a:t>
            </a:r>
          </a:p>
        </p:txBody>
      </p:sp>
      <p:grpSp>
        <p:nvGrpSpPr>
          <p:cNvPr name="Group 10" id="10"/>
          <p:cNvGrpSpPr/>
          <p:nvPr/>
        </p:nvGrpSpPr>
        <p:grpSpPr>
          <a:xfrm rot="0">
            <a:off x="2509779" y="4398196"/>
            <a:ext cx="14313559" cy="3347550"/>
            <a:chOff x="0" y="0"/>
            <a:chExt cx="19084745" cy="4463400"/>
          </a:xfrm>
        </p:grpSpPr>
        <p:sp>
          <p:nvSpPr>
            <p:cNvPr name="TextBox 11" id="11"/>
            <p:cNvSpPr txBox="true"/>
            <p:nvPr/>
          </p:nvSpPr>
          <p:spPr>
            <a:xfrm rot="0">
              <a:off x="0" y="-180975"/>
              <a:ext cx="19084745" cy="1521661"/>
            </a:xfrm>
            <a:prstGeom prst="rect">
              <a:avLst/>
            </a:prstGeom>
          </p:spPr>
          <p:txBody>
            <a:bodyPr anchor="t" rtlCol="false" tIns="0" lIns="0" bIns="0" rIns="0">
              <a:spAutoFit/>
            </a:bodyPr>
            <a:lstStyle/>
            <a:p>
              <a:pPr algn="l">
                <a:lnSpc>
                  <a:spcPts val="9279"/>
                </a:lnSpc>
              </a:pPr>
              <a:r>
                <a:rPr lang="en-US" sz="6628">
                  <a:solidFill>
                    <a:srgbClr val="292929"/>
                  </a:solidFill>
                  <a:latin typeface="Bryndan Write"/>
                  <a:ea typeface="Bryndan Write"/>
                  <a:cs typeface="Bryndan Write"/>
                  <a:sym typeface="Bryndan Write"/>
                </a:rPr>
                <a:t>Concurrency v/s Parallelism</a:t>
              </a:r>
            </a:p>
          </p:txBody>
        </p:sp>
        <p:sp>
          <p:nvSpPr>
            <p:cNvPr name="TextBox 12" id="12"/>
            <p:cNvSpPr txBox="true"/>
            <p:nvPr/>
          </p:nvSpPr>
          <p:spPr>
            <a:xfrm rot="0">
              <a:off x="0" y="1406074"/>
              <a:ext cx="17087163" cy="3057326"/>
            </a:xfrm>
            <a:prstGeom prst="rect">
              <a:avLst/>
            </a:prstGeom>
          </p:spPr>
          <p:txBody>
            <a:bodyPr anchor="t" rtlCol="false" tIns="0" lIns="0" bIns="0" rIns="0">
              <a:spAutoFit/>
            </a:bodyPr>
            <a:lstStyle/>
            <a:p>
              <a:pPr algn="l">
                <a:lnSpc>
                  <a:spcPts val="4480"/>
                </a:lnSpc>
              </a:pPr>
              <a:r>
                <a:rPr lang="en-US" sz="4349">
                  <a:solidFill>
                    <a:srgbClr val="292929"/>
                  </a:solidFill>
                  <a:latin typeface="KG Primary Penmanship"/>
                  <a:ea typeface="KG Primary Penmanship"/>
                  <a:cs typeface="KG Primary Penmanship"/>
                  <a:sym typeface="KG Primary Penmanship"/>
                </a:rPr>
                <a:t>People often confuse between concurrency and parallelism. Assume that you are now watching reels while eating. So, you’re eating and watching at the exact same time. Both task are parallely running. This is called “parallelism”. </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3" id="3"/>
          <p:cNvSpPr/>
          <p:nvPr/>
        </p:nvSpPr>
        <p:spPr>
          <a:xfrm flipH="false" flipV="false" rot="-287753">
            <a:off x="4191906" y="2262264"/>
            <a:ext cx="9942287" cy="5368835"/>
          </a:xfrm>
          <a:custGeom>
            <a:avLst/>
            <a:gdLst/>
            <a:ahLst/>
            <a:cxnLst/>
            <a:rect r="r" b="b" t="t" l="l"/>
            <a:pathLst>
              <a:path h="5368835" w="9942287">
                <a:moveTo>
                  <a:pt x="0" y="0"/>
                </a:moveTo>
                <a:lnTo>
                  <a:pt x="9942288" y="0"/>
                </a:lnTo>
                <a:lnTo>
                  <a:pt x="9942288" y="5368835"/>
                </a:lnTo>
                <a:lnTo>
                  <a:pt x="0" y="5368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20059">
            <a:off x="12334731" y="814635"/>
            <a:ext cx="709450" cy="1589465"/>
          </a:xfrm>
          <a:custGeom>
            <a:avLst/>
            <a:gdLst/>
            <a:ahLst/>
            <a:cxnLst/>
            <a:rect r="r" b="b" t="t" l="l"/>
            <a:pathLst>
              <a:path h="1589465" w="709450">
                <a:moveTo>
                  <a:pt x="0" y="0"/>
                </a:moveTo>
                <a:lnTo>
                  <a:pt x="709450" y="0"/>
                </a:lnTo>
                <a:lnTo>
                  <a:pt x="709450" y="1589465"/>
                </a:lnTo>
                <a:lnTo>
                  <a:pt x="0" y="1589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984876" y="6842942"/>
            <a:ext cx="1826379" cy="1292170"/>
          </a:xfrm>
          <a:custGeom>
            <a:avLst/>
            <a:gdLst/>
            <a:ahLst/>
            <a:cxnLst/>
            <a:rect r="r" b="b" t="t" l="l"/>
            <a:pathLst>
              <a:path h="1292170" w="1826379">
                <a:moveTo>
                  <a:pt x="0" y="0"/>
                </a:moveTo>
                <a:lnTo>
                  <a:pt x="1826379" y="0"/>
                </a:lnTo>
                <a:lnTo>
                  <a:pt x="1826379" y="1292170"/>
                </a:lnTo>
                <a:lnTo>
                  <a:pt x="0" y="12921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416416" y="4485640"/>
            <a:ext cx="9455167" cy="1401446"/>
          </a:xfrm>
          <a:prstGeom prst="rect">
            <a:avLst/>
          </a:prstGeom>
        </p:spPr>
        <p:txBody>
          <a:bodyPr anchor="t" rtlCol="false" tIns="0" lIns="0" bIns="0" rIns="0">
            <a:spAutoFit/>
          </a:bodyPr>
          <a:lstStyle/>
          <a:p>
            <a:pPr algn="ctr">
              <a:lnSpc>
                <a:spcPts val="9800"/>
              </a:lnSpc>
            </a:pPr>
            <a:r>
              <a:rPr lang="en-US" sz="9800">
                <a:solidFill>
                  <a:srgbClr val="292929"/>
                </a:solidFill>
                <a:latin typeface="Bryndan Write"/>
                <a:ea typeface="Bryndan Write"/>
                <a:cs typeface="Bryndan Write"/>
                <a:sym typeface="Bryndan Write"/>
              </a:rPr>
              <a:t>Thanks!</a:t>
            </a:r>
          </a:p>
        </p:txBody>
      </p:sp>
      <p:sp>
        <p:nvSpPr>
          <p:cNvPr name="Freeform 7" id="7"/>
          <p:cNvSpPr/>
          <p:nvPr/>
        </p:nvSpPr>
        <p:spPr>
          <a:xfrm flipH="false" flipV="false" rot="0">
            <a:off x="1028700" y="952500"/>
            <a:ext cx="5180541" cy="3447415"/>
          </a:xfrm>
          <a:custGeom>
            <a:avLst/>
            <a:gdLst/>
            <a:ahLst/>
            <a:cxnLst/>
            <a:rect r="r" b="b" t="t" l="l"/>
            <a:pathLst>
              <a:path h="3447415" w="5180541">
                <a:moveTo>
                  <a:pt x="0" y="0"/>
                </a:moveTo>
                <a:lnTo>
                  <a:pt x="5180541" y="0"/>
                </a:lnTo>
                <a:lnTo>
                  <a:pt x="5180541" y="3447415"/>
                </a:lnTo>
                <a:lnTo>
                  <a:pt x="0" y="3447415"/>
                </a:lnTo>
                <a:lnTo>
                  <a:pt x="0" y="0"/>
                </a:lnTo>
                <a:close/>
              </a:path>
            </a:pathLst>
          </a:custGeom>
          <a:blipFill>
            <a:blip r:embed="rId9"/>
            <a:stretch>
              <a:fillRect l="0" t="0" r="0" b="0"/>
            </a:stretch>
          </a:blipFill>
        </p:spPr>
      </p:sp>
      <p:grpSp>
        <p:nvGrpSpPr>
          <p:cNvPr name="Group 8" id="8"/>
          <p:cNvGrpSpPr/>
          <p:nvPr/>
        </p:nvGrpSpPr>
        <p:grpSpPr>
          <a:xfrm rot="0">
            <a:off x="12317370" y="5267230"/>
            <a:ext cx="9202427" cy="4443594"/>
            <a:chOff x="0" y="0"/>
            <a:chExt cx="12269902" cy="5924792"/>
          </a:xfrm>
        </p:grpSpPr>
        <p:sp>
          <p:nvSpPr>
            <p:cNvPr name="Freeform 9" id="9"/>
            <p:cNvSpPr/>
            <p:nvPr/>
          </p:nvSpPr>
          <p:spPr>
            <a:xfrm flipH="false" flipV="false" rot="0">
              <a:off x="0" y="0"/>
              <a:ext cx="5924792" cy="5924792"/>
            </a:xfrm>
            <a:custGeom>
              <a:avLst/>
              <a:gdLst/>
              <a:ahLst/>
              <a:cxnLst/>
              <a:rect r="r" b="b" t="t" l="l"/>
              <a:pathLst>
                <a:path h="5924792" w="5924792">
                  <a:moveTo>
                    <a:pt x="0" y="0"/>
                  </a:moveTo>
                  <a:lnTo>
                    <a:pt x="5924792" y="0"/>
                  </a:lnTo>
                  <a:lnTo>
                    <a:pt x="5924792" y="5924792"/>
                  </a:lnTo>
                  <a:lnTo>
                    <a:pt x="0" y="5924792"/>
                  </a:lnTo>
                  <a:lnTo>
                    <a:pt x="0" y="0"/>
                  </a:lnTo>
                  <a:close/>
                </a:path>
              </a:pathLst>
            </a:custGeom>
            <a:blipFill>
              <a:blip r:embed="rId10"/>
              <a:stretch>
                <a:fillRect l="0" t="0" r="0" b="0"/>
              </a:stretch>
            </a:blipFill>
          </p:spPr>
        </p:sp>
        <p:sp>
          <p:nvSpPr>
            <p:cNvPr name="TextBox 10" id="10"/>
            <p:cNvSpPr txBox="true"/>
            <p:nvPr/>
          </p:nvSpPr>
          <p:spPr>
            <a:xfrm rot="0">
              <a:off x="1378505" y="104775"/>
              <a:ext cx="10891397" cy="1029000"/>
            </a:xfrm>
            <a:prstGeom prst="rect">
              <a:avLst/>
            </a:prstGeom>
          </p:spPr>
          <p:txBody>
            <a:bodyPr anchor="t" rtlCol="false" tIns="0" lIns="0" bIns="0" rIns="0">
              <a:spAutoFit/>
            </a:bodyPr>
            <a:lstStyle/>
            <a:p>
              <a:pPr algn="l">
                <a:lnSpc>
                  <a:spcPts val="5616"/>
                </a:lnSpc>
              </a:pPr>
              <a:r>
                <a:rPr lang="en-US" sz="5616" b="true">
                  <a:solidFill>
                    <a:srgbClr val="FFFFFF"/>
                  </a:solidFill>
                  <a:latin typeface="Comic Sans Bold"/>
                  <a:ea typeface="Comic Sans Bold"/>
                  <a:cs typeface="Comic Sans Bold"/>
                  <a:sym typeface="Comic Sans Bold"/>
                </a:rPr>
                <a:t>You rn: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TextBox 2" id="2"/>
          <p:cNvSpPr txBox="true"/>
          <p:nvPr/>
        </p:nvSpPr>
        <p:spPr>
          <a:xfrm rot="0">
            <a:off x="8665838" y="1135467"/>
            <a:ext cx="956324" cy="3092450"/>
          </a:xfrm>
          <a:prstGeom prst="rect">
            <a:avLst/>
          </a:prstGeom>
        </p:spPr>
        <p:txBody>
          <a:bodyPr anchor="t" rtlCol="false" tIns="0" lIns="0" bIns="0" rIns="0">
            <a:spAutoFit/>
          </a:bodyPr>
          <a:lstStyle/>
          <a:p>
            <a:pPr algn="ctr">
              <a:lnSpc>
                <a:spcPts val="24400"/>
              </a:lnSpc>
              <a:spcBef>
                <a:spcPct val="0"/>
              </a:spcBef>
            </a:pPr>
            <a:r>
              <a:rPr lang="en-US" sz="20000">
                <a:solidFill>
                  <a:srgbClr val="292929"/>
                </a:solidFill>
                <a:latin typeface="KG Primary Penmanship"/>
                <a:ea typeface="KG Primary Penmanship"/>
                <a:cs typeface="KG Primary Penmanship"/>
                <a:sym typeface="KG Primary Penmanship"/>
              </a:rPr>
              <a:t>“</a:t>
            </a:r>
          </a:p>
        </p:txBody>
      </p:sp>
      <p:sp>
        <p:nvSpPr>
          <p:cNvPr name="TextBox 3" id="3"/>
          <p:cNvSpPr txBox="true"/>
          <p:nvPr/>
        </p:nvSpPr>
        <p:spPr>
          <a:xfrm rot="0">
            <a:off x="8670371" y="6136675"/>
            <a:ext cx="947258" cy="3092450"/>
          </a:xfrm>
          <a:prstGeom prst="rect">
            <a:avLst/>
          </a:prstGeom>
        </p:spPr>
        <p:txBody>
          <a:bodyPr anchor="t" rtlCol="false" tIns="0" lIns="0" bIns="0" rIns="0">
            <a:spAutoFit/>
          </a:bodyPr>
          <a:lstStyle/>
          <a:p>
            <a:pPr algn="ctr">
              <a:lnSpc>
                <a:spcPts val="24400"/>
              </a:lnSpc>
              <a:spcBef>
                <a:spcPct val="0"/>
              </a:spcBef>
            </a:pPr>
            <a:r>
              <a:rPr lang="en-US" sz="20000">
                <a:solidFill>
                  <a:srgbClr val="292929"/>
                </a:solidFill>
                <a:latin typeface="KG Primary Penmanship"/>
                <a:ea typeface="KG Primary Penmanship"/>
                <a:cs typeface="KG Primary Penmanship"/>
                <a:sym typeface="KG Primary Penmanship"/>
              </a:rPr>
              <a:t>”</a:t>
            </a:r>
          </a:p>
        </p:txBody>
      </p:sp>
      <p:sp>
        <p:nvSpPr>
          <p:cNvPr name="Freeform 4" id="4"/>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5" id="5"/>
          <p:cNvSpPr/>
          <p:nvPr/>
        </p:nvSpPr>
        <p:spPr>
          <a:xfrm flipH="false" flipV="false" rot="-287753">
            <a:off x="4191906" y="2262264"/>
            <a:ext cx="9942287" cy="5368835"/>
          </a:xfrm>
          <a:custGeom>
            <a:avLst/>
            <a:gdLst/>
            <a:ahLst/>
            <a:cxnLst/>
            <a:rect r="r" b="b" t="t" l="l"/>
            <a:pathLst>
              <a:path h="5368835" w="9942287">
                <a:moveTo>
                  <a:pt x="0" y="0"/>
                </a:moveTo>
                <a:lnTo>
                  <a:pt x="9942288" y="0"/>
                </a:lnTo>
                <a:lnTo>
                  <a:pt x="9942288" y="5368835"/>
                </a:lnTo>
                <a:lnTo>
                  <a:pt x="0" y="5368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20059">
            <a:off x="12334731" y="814635"/>
            <a:ext cx="709450" cy="1589465"/>
          </a:xfrm>
          <a:custGeom>
            <a:avLst/>
            <a:gdLst/>
            <a:ahLst/>
            <a:cxnLst/>
            <a:rect r="r" b="b" t="t" l="l"/>
            <a:pathLst>
              <a:path h="1589465" w="709450">
                <a:moveTo>
                  <a:pt x="0" y="0"/>
                </a:moveTo>
                <a:lnTo>
                  <a:pt x="709450" y="0"/>
                </a:lnTo>
                <a:lnTo>
                  <a:pt x="709450" y="1589465"/>
                </a:lnTo>
                <a:lnTo>
                  <a:pt x="0" y="1589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337498" y="6610575"/>
            <a:ext cx="1263827" cy="1660534"/>
          </a:xfrm>
          <a:custGeom>
            <a:avLst/>
            <a:gdLst/>
            <a:ahLst/>
            <a:cxnLst/>
            <a:rect r="r" b="b" t="t" l="l"/>
            <a:pathLst>
              <a:path h="1660534" w="1263827">
                <a:moveTo>
                  <a:pt x="0" y="0"/>
                </a:moveTo>
                <a:lnTo>
                  <a:pt x="1263827" y="0"/>
                </a:lnTo>
                <a:lnTo>
                  <a:pt x="1263827" y="1660535"/>
                </a:lnTo>
                <a:lnTo>
                  <a:pt x="0" y="16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084895" y="3900715"/>
            <a:ext cx="8461013" cy="6334762"/>
          </a:xfrm>
          <a:custGeom>
            <a:avLst/>
            <a:gdLst/>
            <a:ahLst/>
            <a:cxnLst/>
            <a:rect r="r" b="b" t="t" l="l"/>
            <a:pathLst>
              <a:path h="6334762" w="8461013">
                <a:moveTo>
                  <a:pt x="0" y="0"/>
                </a:moveTo>
                <a:lnTo>
                  <a:pt x="8461013" y="0"/>
                </a:lnTo>
                <a:lnTo>
                  <a:pt x="8461013" y="6334762"/>
                </a:lnTo>
                <a:lnTo>
                  <a:pt x="0" y="6334762"/>
                </a:lnTo>
                <a:lnTo>
                  <a:pt x="0" y="0"/>
                </a:lnTo>
                <a:close/>
              </a:path>
            </a:pathLst>
          </a:custGeom>
          <a:blipFill>
            <a:blip r:embed="rId9"/>
            <a:stretch>
              <a:fillRect l="0" t="0" r="0" b="0"/>
            </a:stretch>
          </a:blipFill>
        </p:spPr>
      </p:sp>
      <p:grpSp>
        <p:nvGrpSpPr>
          <p:cNvPr name="Group 9" id="9"/>
          <p:cNvGrpSpPr/>
          <p:nvPr/>
        </p:nvGrpSpPr>
        <p:grpSpPr>
          <a:xfrm rot="0">
            <a:off x="1028700" y="8835006"/>
            <a:ext cx="13667245" cy="485132"/>
            <a:chOff x="0" y="0"/>
            <a:chExt cx="18222994" cy="646843"/>
          </a:xfrm>
        </p:grpSpPr>
        <p:sp>
          <p:nvSpPr>
            <p:cNvPr name="Freeform 10" id="10"/>
            <p:cNvSpPr/>
            <p:nvPr/>
          </p:nvSpPr>
          <p:spPr>
            <a:xfrm flipH="false" flipV="false" rot="0">
              <a:off x="7441659" y="0"/>
              <a:ext cx="646843" cy="646843"/>
            </a:xfrm>
            <a:custGeom>
              <a:avLst/>
              <a:gdLst/>
              <a:ahLst/>
              <a:cxnLst/>
              <a:rect r="r" b="b" t="t" l="l"/>
              <a:pathLst>
                <a:path h="646843" w="646843">
                  <a:moveTo>
                    <a:pt x="0" y="0"/>
                  </a:moveTo>
                  <a:lnTo>
                    <a:pt x="646843" y="0"/>
                  </a:lnTo>
                  <a:lnTo>
                    <a:pt x="646843" y="646843"/>
                  </a:lnTo>
                  <a:lnTo>
                    <a:pt x="0" y="6468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0" y="96932"/>
              <a:ext cx="18222994" cy="549911"/>
            </a:xfrm>
            <a:prstGeom prst="rect">
              <a:avLst/>
            </a:prstGeom>
          </p:spPr>
          <p:txBody>
            <a:bodyPr anchor="t" rtlCol="false" tIns="0" lIns="0" bIns="0" rIns="0">
              <a:spAutoFit/>
            </a:bodyPr>
            <a:lstStyle/>
            <a:p>
              <a:pPr algn="l">
                <a:lnSpc>
                  <a:spcPts val="3090"/>
                </a:lnSpc>
              </a:pPr>
              <a:r>
                <a:rPr lang="en-US" sz="3000">
                  <a:solidFill>
                    <a:srgbClr val="292929"/>
                  </a:solidFill>
                  <a:latin typeface="Comic Sans"/>
                  <a:ea typeface="Comic Sans"/>
                  <a:cs typeface="Comic Sans"/>
                  <a:sym typeface="Comic Sans"/>
                </a:rPr>
                <a:t>Having problem in GO syntax?       Wait I’ll explain</a:t>
              </a:r>
            </a:p>
          </p:txBody>
        </p:sp>
      </p:grpSp>
      <p:sp>
        <p:nvSpPr>
          <p:cNvPr name="TextBox 12" id="12"/>
          <p:cNvSpPr txBox="true"/>
          <p:nvPr/>
        </p:nvSpPr>
        <p:spPr>
          <a:xfrm rot="0">
            <a:off x="4574072" y="3265078"/>
            <a:ext cx="9139857" cy="3248025"/>
          </a:xfrm>
          <a:prstGeom prst="rect">
            <a:avLst/>
          </a:prstGeom>
        </p:spPr>
        <p:txBody>
          <a:bodyPr anchor="t" rtlCol="false" tIns="0" lIns="0" bIns="0" rIns="0">
            <a:spAutoFit/>
          </a:bodyPr>
          <a:lstStyle/>
          <a:p>
            <a:pPr algn="ctr">
              <a:lnSpc>
                <a:spcPts val="12000"/>
              </a:lnSpc>
            </a:pPr>
            <a:r>
              <a:rPr lang="en-US" sz="12000">
                <a:solidFill>
                  <a:srgbClr val="292929"/>
                </a:solidFill>
                <a:latin typeface="Bryndan Write"/>
                <a:ea typeface="Bryndan Write"/>
                <a:cs typeface="Bryndan Write"/>
                <a:sym typeface="Bryndan Write"/>
              </a:rPr>
              <a:t>Concurrency in GO”lang”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2"/>
            <a:stretch>
              <a:fillRect l="0" t="-48611" r="0" b="-48611"/>
            </a:stretch>
          </a:blipFill>
        </p:spPr>
      </p:sp>
      <p:sp>
        <p:nvSpPr>
          <p:cNvPr name="Freeform 3" id="3"/>
          <p:cNvSpPr/>
          <p:nvPr/>
        </p:nvSpPr>
        <p:spPr>
          <a:xfrm flipH="false" flipV="false" rot="0">
            <a:off x="11475771" y="4337386"/>
            <a:ext cx="1524197" cy="4947392"/>
          </a:xfrm>
          <a:custGeom>
            <a:avLst/>
            <a:gdLst/>
            <a:ahLst/>
            <a:cxnLst/>
            <a:rect r="r" b="b" t="t" l="l"/>
            <a:pathLst>
              <a:path h="4947392" w="1524197">
                <a:moveTo>
                  <a:pt x="0" y="0"/>
                </a:moveTo>
                <a:lnTo>
                  <a:pt x="1524197" y="0"/>
                </a:lnTo>
                <a:lnTo>
                  <a:pt x="1524197" y="4947392"/>
                </a:lnTo>
                <a:lnTo>
                  <a:pt x="0" y="4947392"/>
                </a:lnTo>
                <a:lnTo>
                  <a:pt x="0" y="0"/>
                </a:lnTo>
                <a:close/>
              </a:path>
            </a:pathLst>
          </a:custGeom>
          <a:blipFill>
            <a:blip r:embed="rId3"/>
            <a:stretch>
              <a:fillRect l="0" t="0" r="0" b="0"/>
            </a:stretch>
          </a:blipFill>
        </p:spPr>
      </p:sp>
      <p:sp>
        <p:nvSpPr>
          <p:cNvPr name="Freeform 4" id="4"/>
          <p:cNvSpPr/>
          <p:nvPr/>
        </p:nvSpPr>
        <p:spPr>
          <a:xfrm flipH="true" flipV="true" rot="397765">
            <a:off x="13021061" y="4429769"/>
            <a:ext cx="1627057" cy="459644"/>
          </a:xfrm>
          <a:custGeom>
            <a:avLst/>
            <a:gdLst/>
            <a:ahLst/>
            <a:cxnLst/>
            <a:rect r="r" b="b" t="t" l="l"/>
            <a:pathLst>
              <a:path h="459644" w="1627057">
                <a:moveTo>
                  <a:pt x="1627056" y="459644"/>
                </a:moveTo>
                <a:lnTo>
                  <a:pt x="0" y="459644"/>
                </a:lnTo>
                <a:lnTo>
                  <a:pt x="0" y="0"/>
                </a:lnTo>
                <a:lnTo>
                  <a:pt x="1627056" y="0"/>
                </a:lnTo>
                <a:lnTo>
                  <a:pt x="1627056" y="4596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1657913">
            <a:off x="13021061" y="4915881"/>
            <a:ext cx="1627057" cy="459644"/>
          </a:xfrm>
          <a:custGeom>
            <a:avLst/>
            <a:gdLst/>
            <a:ahLst/>
            <a:cxnLst/>
            <a:rect r="r" b="b" t="t" l="l"/>
            <a:pathLst>
              <a:path h="459644" w="1627057">
                <a:moveTo>
                  <a:pt x="1627056" y="459643"/>
                </a:moveTo>
                <a:lnTo>
                  <a:pt x="0" y="459643"/>
                </a:lnTo>
                <a:lnTo>
                  <a:pt x="0" y="0"/>
                </a:lnTo>
                <a:lnTo>
                  <a:pt x="1627056" y="0"/>
                </a:lnTo>
                <a:lnTo>
                  <a:pt x="1627056" y="45964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834224" y="4337386"/>
            <a:ext cx="5410848" cy="4947392"/>
          </a:xfrm>
          <a:custGeom>
            <a:avLst/>
            <a:gdLst/>
            <a:ahLst/>
            <a:cxnLst/>
            <a:rect r="r" b="b" t="t" l="l"/>
            <a:pathLst>
              <a:path h="4947392" w="5410848">
                <a:moveTo>
                  <a:pt x="0" y="0"/>
                </a:moveTo>
                <a:lnTo>
                  <a:pt x="5410848" y="0"/>
                </a:lnTo>
                <a:lnTo>
                  <a:pt x="5410848" y="4947392"/>
                </a:lnTo>
                <a:lnTo>
                  <a:pt x="0" y="4947392"/>
                </a:lnTo>
                <a:lnTo>
                  <a:pt x="0" y="0"/>
                </a:lnTo>
                <a:close/>
              </a:path>
            </a:pathLst>
          </a:custGeom>
          <a:blipFill>
            <a:blip r:embed="rId6"/>
            <a:stretch>
              <a:fillRect l="0" t="0" r="0" b="0"/>
            </a:stretch>
          </a:blipFill>
        </p:spPr>
      </p:sp>
      <p:sp>
        <p:nvSpPr>
          <p:cNvPr name="TextBox 7" id="7"/>
          <p:cNvSpPr txBox="true"/>
          <p:nvPr/>
        </p:nvSpPr>
        <p:spPr>
          <a:xfrm rot="0">
            <a:off x="14678735" y="4907489"/>
            <a:ext cx="3290530" cy="931650"/>
          </a:xfrm>
          <a:prstGeom prst="rect">
            <a:avLst/>
          </a:prstGeom>
        </p:spPr>
        <p:txBody>
          <a:bodyPr anchor="t" rtlCol="false" tIns="0" lIns="0" bIns="0" rIns="0">
            <a:spAutoFit/>
          </a:bodyPr>
          <a:lstStyle/>
          <a:p>
            <a:pPr algn="ctr">
              <a:lnSpc>
                <a:spcPts val="3549"/>
              </a:lnSpc>
              <a:spcBef>
                <a:spcPct val="0"/>
              </a:spcBef>
            </a:pPr>
            <a:r>
              <a:rPr lang="en-US" sz="3446">
                <a:solidFill>
                  <a:srgbClr val="292929"/>
                </a:solidFill>
                <a:latin typeface="KG Primary Penmanship"/>
                <a:ea typeface="KG Primary Penmanship"/>
                <a:cs typeface="KG Primary Penmanship"/>
                <a:sym typeface="KG Primary Penmanship"/>
              </a:rPr>
              <a:t>Both functions running together !</a:t>
            </a:r>
          </a:p>
        </p:txBody>
      </p:sp>
      <p:sp>
        <p:nvSpPr>
          <p:cNvPr name="TextBox 8" id="8"/>
          <p:cNvSpPr txBox="true"/>
          <p:nvPr/>
        </p:nvSpPr>
        <p:spPr>
          <a:xfrm rot="0">
            <a:off x="1933660" y="933450"/>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Goroutines</a:t>
            </a:r>
          </a:p>
        </p:txBody>
      </p:sp>
      <p:sp>
        <p:nvSpPr>
          <p:cNvPr name="TextBox 9" id="9"/>
          <p:cNvSpPr txBox="true"/>
          <p:nvPr/>
        </p:nvSpPr>
        <p:spPr>
          <a:xfrm rot="0">
            <a:off x="1933660" y="2154556"/>
            <a:ext cx="16018791" cy="1937383"/>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292929"/>
                </a:solidFill>
                <a:latin typeface="Bryndan Write"/>
                <a:ea typeface="Bryndan Write"/>
                <a:cs typeface="Bryndan Write"/>
                <a:sym typeface="Bryndan Write"/>
              </a:rPr>
              <a:t>A </a:t>
            </a:r>
            <a:r>
              <a:rPr lang="en-US" sz="3600">
                <a:solidFill>
                  <a:srgbClr val="292929"/>
                </a:solidFill>
                <a:latin typeface="Bryndan Write"/>
                <a:ea typeface="Bryndan Write"/>
                <a:cs typeface="Bryndan Write"/>
                <a:sym typeface="Bryndan Write"/>
              </a:rPr>
              <a:t>goroutine is a lightweight thread managed by the Go runtime. Multiple Goroutines can run at the same time. You just add “go” keyword before a function to make it run as a Goroutine.</a:t>
            </a:r>
          </a:p>
        </p:txBody>
      </p:sp>
      <p:sp>
        <p:nvSpPr>
          <p:cNvPr name="TextBox 10" id="10"/>
          <p:cNvSpPr txBox="true"/>
          <p:nvPr/>
        </p:nvSpPr>
        <p:spPr>
          <a:xfrm rot="0">
            <a:off x="717463" y="6804972"/>
            <a:ext cx="4813578" cy="1469898"/>
          </a:xfrm>
          <a:prstGeom prst="rect">
            <a:avLst/>
          </a:prstGeom>
        </p:spPr>
        <p:txBody>
          <a:bodyPr anchor="t" rtlCol="false" tIns="0" lIns="0" bIns="0" rIns="0">
            <a:spAutoFit/>
          </a:bodyPr>
          <a:lstStyle/>
          <a:p>
            <a:pPr algn="ctr">
              <a:lnSpc>
                <a:spcPts val="2871"/>
              </a:lnSpc>
              <a:spcBef>
                <a:spcPct val="0"/>
              </a:spcBef>
            </a:pPr>
            <a:r>
              <a:rPr lang="en-US" sz="2788">
                <a:solidFill>
                  <a:srgbClr val="292929"/>
                </a:solidFill>
                <a:latin typeface="KG Primary Penmanship"/>
                <a:ea typeface="KG Primary Penmanship"/>
                <a:cs typeface="KG Primary Penmanship"/>
                <a:sym typeface="KG Primary Penmanship"/>
              </a:rPr>
              <a:t>Note that we are using time.Sleep() here</a:t>
            </a:r>
          </a:p>
          <a:p>
            <a:pPr algn="ctr">
              <a:lnSpc>
                <a:spcPts val="2871"/>
              </a:lnSpc>
              <a:spcBef>
                <a:spcPct val="0"/>
              </a:spcBef>
            </a:pPr>
            <a:r>
              <a:rPr lang="en-US" sz="2788">
                <a:solidFill>
                  <a:srgbClr val="292929"/>
                </a:solidFill>
                <a:latin typeface="KG Primary Penmanship"/>
                <a:ea typeface="KG Primary Penmanship"/>
                <a:cs typeface="KG Primary Penmanship"/>
                <a:sym typeface="KG Primary Penmanship"/>
              </a:rPr>
              <a:t>What if we don’t use it?</a:t>
            </a:r>
          </a:p>
          <a:p>
            <a:pPr algn="ctr">
              <a:lnSpc>
                <a:spcPts val="2871"/>
              </a:lnSpc>
              <a:spcBef>
                <a:spcPct val="0"/>
              </a:spcBef>
            </a:pPr>
            <a:r>
              <a:rPr lang="en-US" sz="2788">
                <a:solidFill>
                  <a:srgbClr val="292929"/>
                </a:solidFill>
                <a:latin typeface="KG Primary Penmanship"/>
                <a:ea typeface="KG Primary Penmanship"/>
                <a:cs typeface="KG Primary Penmanship"/>
                <a:sym typeface="KG Primary Penmanship"/>
              </a:rPr>
              <a:t>Will the output be the same?</a:t>
            </a:r>
          </a:p>
          <a:p>
            <a:pPr algn="ctr">
              <a:lnSpc>
                <a:spcPts val="2871"/>
              </a:lnSpc>
              <a:spcBef>
                <a:spcPct val="0"/>
              </a:spcBef>
            </a:pPr>
            <a:r>
              <a:rPr lang="en-US" sz="2788">
                <a:solidFill>
                  <a:srgbClr val="292929"/>
                </a:solidFill>
                <a:latin typeface="KG Primary Penmanship"/>
                <a:ea typeface="KG Primary Penmanship"/>
                <a:cs typeface="KG Primary Penmanship"/>
                <a:sym typeface="KG Primary Penmanship"/>
              </a:rPr>
              <a:t>Let’s See</a:t>
            </a:r>
          </a:p>
        </p:txBody>
      </p:sp>
      <p:sp>
        <p:nvSpPr>
          <p:cNvPr name="Freeform 11" id="11"/>
          <p:cNvSpPr/>
          <p:nvPr/>
        </p:nvSpPr>
        <p:spPr>
          <a:xfrm flipH="false" flipV="false" rot="-483260">
            <a:off x="5558927" y="6734183"/>
            <a:ext cx="1715082" cy="518812"/>
          </a:xfrm>
          <a:custGeom>
            <a:avLst/>
            <a:gdLst/>
            <a:ahLst/>
            <a:cxnLst/>
            <a:rect r="r" b="b" t="t" l="l"/>
            <a:pathLst>
              <a:path h="518812" w="1715082">
                <a:moveTo>
                  <a:pt x="0" y="0"/>
                </a:moveTo>
                <a:lnTo>
                  <a:pt x="1715083" y="0"/>
                </a:lnTo>
                <a:lnTo>
                  <a:pt x="1715083" y="518812"/>
                </a:lnTo>
                <a:lnTo>
                  <a:pt x="0" y="5188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8115250" y="9315450"/>
            <a:ext cx="867847" cy="576453"/>
          </a:xfrm>
          <a:prstGeom prst="rect">
            <a:avLst/>
          </a:prstGeom>
        </p:spPr>
        <p:txBody>
          <a:bodyPr anchor="t" rtlCol="false" tIns="0" lIns="0" bIns="0" rIns="0">
            <a:spAutoFit/>
          </a:bodyPr>
          <a:lstStyle/>
          <a:p>
            <a:pPr algn="ctr">
              <a:lnSpc>
                <a:spcPts val="4326"/>
              </a:lnSpc>
              <a:spcBef>
                <a:spcPct val="0"/>
              </a:spcBef>
            </a:pPr>
            <a:r>
              <a:rPr lang="en-US" sz="4200">
                <a:solidFill>
                  <a:srgbClr val="292929"/>
                </a:solidFill>
                <a:latin typeface="KG Primary Penmanship"/>
                <a:ea typeface="KG Primary Penmanship"/>
                <a:cs typeface="KG Primary Penmanship"/>
                <a:sym typeface="KG Primary Penmanship"/>
              </a:rPr>
              <a:t>input</a:t>
            </a:r>
          </a:p>
        </p:txBody>
      </p:sp>
      <p:sp>
        <p:nvSpPr>
          <p:cNvPr name="TextBox 13" id="13"/>
          <p:cNvSpPr txBox="true"/>
          <p:nvPr/>
        </p:nvSpPr>
        <p:spPr>
          <a:xfrm rot="0">
            <a:off x="11647379" y="9315450"/>
            <a:ext cx="1180981" cy="576453"/>
          </a:xfrm>
          <a:prstGeom prst="rect">
            <a:avLst/>
          </a:prstGeom>
        </p:spPr>
        <p:txBody>
          <a:bodyPr anchor="t" rtlCol="false" tIns="0" lIns="0" bIns="0" rIns="0">
            <a:spAutoFit/>
          </a:bodyPr>
          <a:lstStyle/>
          <a:p>
            <a:pPr algn="ctr">
              <a:lnSpc>
                <a:spcPts val="4326"/>
              </a:lnSpc>
              <a:spcBef>
                <a:spcPct val="0"/>
              </a:spcBef>
            </a:pPr>
            <a:r>
              <a:rPr lang="en-US" sz="4200">
                <a:solidFill>
                  <a:srgbClr val="292929"/>
                </a:solidFill>
                <a:latin typeface="KG Primary Penmanship"/>
                <a:ea typeface="KG Primary Penmanship"/>
                <a:cs typeface="KG Primary Penmanship"/>
                <a:sym typeface="KG Primary Penmanship"/>
              </a:rPr>
              <a:t>output</a:t>
            </a:r>
          </a:p>
        </p:txBody>
      </p:sp>
      <p:sp>
        <p:nvSpPr>
          <p:cNvPr name="Freeform 14" id="14"/>
          <p:cNvSpPr/>
          <p:nvPr/>
        </p:nvSpPr>
        <p:spPr>
          <a:xfrm flipH="false" flipV="false" rot="0">
            <a:off x="12991817" y="6616590"/>
            <a:ext cx="5901713" cy="3746223"/>
          </a:xfrm>
          <a:custGeom>
            <a:avLst/>
            <a:gdLst/>
            <a:ahLst/>
            <a:cxnLst/>
            <a:rect r="r" b="b" t="t" l="l"/>
            <a:pathLst>
              <a:path h="3746223" w="5901713">
                <a:moveTo>
                  <a:pt x="0" y="0"/>
                </a:moveTo>
                <a:lnTo>
                  <a:pt x="5901713" y="0"/>
                </a:lnTo>
                <a:lnTo>
                  <a:pt x="5901713" y="3746223"/>
                </a:lnTo>
                <a:lnTo>
                  <a:pt x="0" y="3746223"/>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982" r="0" b="-38794"/>
            </a:stretch>
          </a:blipFill>
        </p:spPr>
      </p:sp>
      <p:sp>
        <p:nvSpPr>
          <p:cNvPr name="Freeform 3" id="3"/>
          <p:cNvSpPr/>
          <p:nvPr/>
        </p:nvSpPr>
        <p:spPr>
          <a:xfrm flipH="false" flipV="false" rot="0">
            <a:off x="1849140" y="2707657"/>
            <a:ext cx="6133196" cy="5187662"/>
          </a:xfrm>
          <a:custGeom>
            <a:avLst/>
            <a:gdLst/>
            <a:ahLst/>
            <a:cxnLst/>
            <a:rect r="r" b="b" t="t" l="l"/>
            <a:pathLst>
              <a:path h="5187662" w="6133196">
                <a:moveTo>
                  <a:pt x="0" y="0"/>
                </a:moveTo>
                <a:lnTo>
                  <a:pt x="6133197" y="0"/>
                </a:lnTo>
                <a:lnTo>
                  <a:pt x="6133197" y="5187662"/>
                </a:lnTo>
                <a:lnTo>
                  <a:pt x="0" y="5187662"/>
                </a:lnTo>
                <a:lnTo>
                  <a:pt x="0" y="0"/>
                </a:lnTo>
                <a:close/>
              </a:path>
            </a:pathLst>
          </a:custGeom>
          <a:blipFill>
            <a:blip r:embed="rId3"/>
            <a:stretch>
              <a:fillRect l="0" t="0" r="0" b="0"/>
            </a:stretch>
          </a:blipFill>
        </p:spPr>
      </p:sp>
      <p:grpSp>
        <p:nvGrpSpPr>
          <p:cNvPr name="Group 4" id="4"/>
          <p:cNvGrpSpPr/>
          <p:nvPr/>
        </p:nvGrpSpPr>
        <p:grpSpPr>
          <a:xfrm rot="0">
            <a:off x="8462027" y="2707657"/>
            <a:ext cx="1400878" cy="3125531"/>
            <a:chOff x="0" y="0"/>
            <a:chExt cx="1867838" cy="4167375"/>
          </a:xfrm>
        </p:grpSpPr>
        <p:sp>
          <p:nvSpPr>
            <p:cNvPr name="Freeform 5" id="5"/>
            <p:cNvSpPr/>
            <p:nvPr/>
          </p:nvSpPr>
          <p:spPr>
            <a:xfrm flipH="false" flipV="false" rot="0">
              <a:off x="0" y="0"/>
              <a:ext cx="1867838" cy="3429473"/>
            </a:xfrm>
            <a:custGeom>
              <a:avLst/>
              <a:gdLst/>
              <a:ahLst/>
              <a:cxnLst/>
              <a:rect r="r" b="b" t="t" l="l"/>
              <a:pathLst>
                <a:path h="3429473" w="1867838">
                  <a:moveTo>
                    <a:pt x="0" y="0"/>
                  </a:moveTo>
                  <a:lnTo>
                    <a:pt x="1867838" y="0"/>
                  </a:lnTo>
                  <a:lnTo>
                    <a:pt x="1867838" y="3429473"/>
                  </a:lnTo>
                  <a:lnTo>
                    <a:pt x="0" y="3429473"/>
                  </a:lnTo>
                  <a:lnTo>
                    <a:pt x="0" y="0"/>
                  </a:lnTo>
                  <a:close/>
                </a:path>
              </a:pathLst>
            </a:custGeom>
            <a:blipFill>
              <a:blip r:embed="rId4"/>
              <a:stretch>
                <a:fillRect l="0" t="0" r="0" b="0"/>
              </a:stretch>
            </a:blipFill>
          </p:spPr>
        </p:sp>
        <p:sp>
          <p:nvSpPr>
            <p:cNvPr name="TextBox 6" id="6"/>
            <p:cNvSpPr txBox="true"/>
            <p:nvPr/>
          </p:nvSpPr>
          <p:spPr>
            <a:xfrm rot="0">
              <a:off x="284576" y="3508723"/>
              <a:ext cx="1298685" cy="658652"/>
            </a:xfrm>
            <a:prstGeom prst="rect">
              <a:avLst/>
            </a:prstGeom>
          </p:spPr>
          <p:txBody>
            <a:bodyPr anchor="t" rtlCol="false" tIns="0" lIns="0" bIns="0" rIns="0">
              <a:spAutoFit/>
            </a:bodyPr>
            <a:lstStyle/>
            <a:p>
              <a:pPr algn="ctr">
                <a:lnSpc>
                  <a:spcPts val="3567"/>
                </a:lnSpc>
                <a:spcBef>
                  <a:spcPct val="0"/>
                </a:spcBef>
              </a:pPr>
              <a:r>
                <a:rPr lang="en-US" sz="3463">
                  <a:solidFill>
                    <a:srgbClr val="292929"/>
                  </a:solidFill>
                  <a:latin typeface="KG Primary Penmanship"/>
                  <a:ea typeface="KG Primary Penmanship"/>
                  <a:cs typeface="KG Primary Penmanship"/>
                  <a:sym typeface="KG Primary Penmanship"/>
                </a:rPr>
                <a:t>output</a:t>
              </a:r>
            </a:p>
          </p:txBody>
        </p:sp>
      </p:grpSp>
      <p:grpSp>
        <p:nvGrpSpPr>
          <p:cNvPr name="Group 7" id="7"/>
          <p:cNvGrpSpPr/>
          <p:nvPr/>
        </p:nvGrpSpPr>
        <p:grpSpPr>
          <a:xfrm rot="0">
            <a:off x="11205137" y="2707657"/>
            <a:ext cx="4397337" cy="2677245"/>
            <a:chOff x="0" y="0"/>
            <a:chExt cx="5863116" cy="3569659"/>
          </a:xfrm>
        </p:grpSpPr>
        <p:sp>
          <p:nvSpPr>
            <p:cNvPr name="Freeform 8" id="8"/>
            <p:cNvSpPr/>
            <p:nvPr/>
          </p:nvSpPr>
          <p:spPr>
            <a:xfrm flipH="false" flipV="false" rot="0">
              <a:off x="0" y="0"/>
              <a:ext cx="5863116" cy="3301304"/>
            </a:xfrm>
            <a:custGeom>
              <a:avLst/>
              <a:gdLst/>
              <a:ahLst/>
              <a:cxnLst/>
              <a:rect r="r" b="b" t="t" l="l"/>
              <a:pathLst>
                <a:path h="3301304" w="5863116">
                  <a:moveTo>
                    <a:pt x="0" y="0"/>
                  </a:moveTo>
                  <a:lnTo>
                    <a:pt x="5863116" y="0"/>
                  </a:lnTo>
                  <a:lnTo>
                    <a:pt x="5863116" y="3301304"/>
                  </a:lnTo>
                  <a:lnTo>
                    <a:pt x="0" y="3301304"/>
                  </a:lnTo>
                  <a:lnTo>
                    <a:pt x="0" y="0"/>
                  </a:lnTo>
                  <a:close/>
                </a:path>
              </a:pathLst>
            </a:custGeom>
            <a:blipFill>
              <a:blip r:embed="rId5"/>
              <a:stretch>
                <a:fillRect l="0" t="0" r="0" b="0"/>
              </a:stretch>
            </a:blipFill>
          </p:spPr>
        </p:sp>
        <p:sp>
          <p:nvSpPr>
            <p:cNvPr name="TextBox 9" id="9"/>
            <p:cNvSpPr txBox="true"/>
            <p:nvPr/>
          </p:nvSpPr>
          <p:spPr>
            <a:xfrm rot="0">
              <a:off x="255521" y="3071049"/>
              <a:ext cx="5352074" cy="498610"/>
            </a:xfrm>
            <a:prstGeom prst="rect">
              <a:avLst/>
            </a:prstGeom>
          </p:spPr>
          <p:txBody>
            <a:bodyPr anchor="t" rtlCol="false" tIns="0" lIns="0" bIns="0" rIns="0">
              <a:spAutoFit/>
            </a:bodyPr>
            <a:lstStyle/>
            <a:p>
              <a:pPr algn="ctr">
                <a:lnSpc>
                  <a:spcPts val="2748"/>
                </a:lnSpc>
                <a:spcBef>
                  <a:spcPct val="0"/>
                </a:spcBef>
              </a:pPr>
              <a:r>
                <a:rPr lang="en-US" sz="2668">
                  <a:solidFill>
                    <a:srgbClr val="FFFFFF"/>
                  </a:solidFill>
                  <a:latin typeface="Comic Sans"/>
                  <a:ea typeface="Comic Sans"/>
                  <a:cs typeface="Comic Sans"/>
                  <a:sym typeface="Comic Sans"/>
                </a:rPr>
                <a:t>Wait? Where is “world” ?</a:t>
              </a:r>
            </a:p>
          </p:txBody>
        </p:sp>
      </p:grpSp>
      <p:sp>
        <p:nvSpPr>
          <p:cNvPr name="Freeform 10" id="10"/>
          <p:cNvSpPr/>
          <p:nvPr/>
        </p:nvSpPr>
        <p:spPr>
          <a:xfrm flipH="true" flipV="false" rot="0">
            <a:off x="10045439" y="3055264"/>
            <a:ext cx="2319396" cy="991015"/>
          </a:xfrm>
          <a:custGeom>
            <a:avLst/>
            <a:gdLst/>
            <a:ahLst/>
            <a:cxnLst/>
            <a:rect r="r" b="b" t="t" l="l"/>
            <a:pathLst>
              <a:path h="991015" w="2319396">
                <a:moveTo>
                  <a:pt x="2319396" y="0"/>
                </a:moveTo>
                <a:lnTo>
                  <a:pt x="0" y="0"/>
                </a:lnTo>
                <a:lnTo>
                  <a:pt x="0" y="991015"/>
                </a:lnTo>
                <a:lnTo>
                  <a:pt x="2319396" y="991015"/>
                </a:lnTo>
                <a:lnTo>
                  <a:pt x="231939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849140" y="697890"/>
            <a:ext cx="14923593" cy="1668781"/>
            <a:chOff x="0" y="0"/>
            <a:chExt cx="19898125" cy="2225041"/>
          </a:xfrm>
        </p:grpSpPr>
        <p:sp>
          <p:nvSpPr>
            <p:cNvPr name="Freeform 12" id="12"/>
            <p:cNvSpPr/>
            <p:nvPr/>
          </p:nvSpPr>
          <p:spPr>
            <a:xfrm flipH="false" flipV="false" rot="0">
              <a:off x="17997146" y="231792"/>
              <a:ext cx="1900979" cy="1761458"/>
            </a:xfrm>
            <a:custGeom>
              <a:avLst/>
              <a:gdLst/>
              <a:ahLst/>
              <a:cxnLst/>
              <a:rect r="r" b="b" t="t" l="l"/>
              <a:pathLst>
                <a:path h="1761458" w="1900979">
                  <a:moveTo>
                    <a:pt x="0" y="0"/>
                  </a:moveTo>
                  <a:lnTo>
                    <a:pt x="1900979" y="0"/>
                  </a:lnTo>
                  <a:lnTo>
                    <a:pt x="1900979" y="1761457"/>
                  </a:lnTo>
                  <a:lnTo>
                    <a:pt x="0" y="17614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0" y="142875"/>
              <a:ext cx="19227574" cy="208216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Without time.Sleep() ?</a:t>
              </a:r>
            </a:p>
          </p:txBody>
        </p:sp>
      </p:grpSp>
      <p:sp>
        <p:nvSpPr>
          <p:cNvPr name="Freeform 14" id="14"/>
          <p:cNvSpPr/>
          <p:nvPr/>
        </p:nvSpPr>
        <p:spPr>
          <a:xfrm flipH="false" flipV="false" rot="0">
            <a:off x="15602475" y="8057691"/>
            <a:ext cx="2992683" cy="2668175"/>
          </a:xfrm>
          <a:custGeom>
            <a:avLst/>
            <a:gdLst/>
            <a:ahLst/>
            <a:cxnLst/>
            <a:rect r="r" b="b" t="t" l="l"/>
            <a:pathLst>
              <a:path h="2668175" w="2992683">
                <a:moveTo>
                  <a:pt x="0" y="0"/>
                </a:moveTo>
                <a:lnTo>
                  <a:pt x="2992682" y="0"/>
                </a:lnTo>
                <a:lnTo>
                  <a:pt x="2992682" y="2668175"/>
                </a:lnTo>
                <a:lnTo>
                  <a:pt x="0" y="2668175"/>
                </a:lnTo>
                <a:lnTo>
                  <a:pt x="0" y="0"/>
                </a:lnTo>
                <a:close/>
              </a:path>
            </a:pathLst>
          </a:custGeom>
          <a:blipFill>
            <a:blip r:embed="rId10"/>
            <a:stretch>
              <a:fillRect l="0" t="0" r="0" b="0"/>
            </a:stretch>
          </a:blipFill>
        </p:spPr>
      </p:sp>
      <p:sp>
        <p:nvSpPr>
          <p:cNvPr name="TextBox 15" id="15"/>
          <p:cNvSpPr txBox="true"/>
          <p:nvPr/>
        </p:nvSpPr>
        <p:spPr>
          <a:xfrm rot="0">
            <a:off x="4481815" y="7952469"/>
            <a:ext cx="867847" cy="576453"/>
          </a:xfrm>
          <a:prstGeom prst="rect">
            <a:avLst/>
          </a:prstGeom>
        </p:spPr>
        <p:txBody>
          <a:bodyPr anchor="t" rtlCol="false" tIns="0" lIns="0" bIns="0" rIns="0">
            <a:spAutoFit/>
          </a:bodyPr>
          <a:lstStyle/>
          <a:p>
            <a:pPr algn="ctr">
              <a:lnSpc>
                <a:spcPts val="4326"/>
              </a:lnSpc>
              <a:spcBef>
                <a:spcPct val="0"/>
              </a:spcBef>
            </a:pPr>
            <a:r>
              <a:rPr lang="en-US" sz="4200">
                <a:solidFill>
                  <a:srgbClr val="292929"/>
                </a:solidFill>
                <a:latin typeface="KG Primary Penmanship"/>
                <a:ea typeface="KG Primary Penmanship"/>
                <a:cs typeface="KG Primary Penmanship"/>
                <a:sym typeface="KG Primary Penmanship"/>
              </a:rPr>
              <a:t>input</a:t>
            </a:r>
          </a:p>
        </p:txBody>
      </p:sp>
      <p:grpSp>
        <p:nvGrpSpPr>
          <p:cNvPr name="Group 16" id="16"/>
          <p:cNvGrpSpPr/>
          <p:nvPr/>
        </p:nvGrpSpPr>
        <p:grpSpPr>
          <a:xfrm rot="0">
            <a:off x="8325567" y="6328635"/>
            <a:ext cx="9209229" cy="2528932"/>
            <a:chOff x="0" y="0"/>
            <a:chExt cx="12278972" cy="3371910"/>
          </a:xfrm>
        </p:grpSpPr>
        <p:sp>
          <p:nvSpPr>
            <p:cNvPr name="TextBox 17" id="17"/>
            <p:cNvSpPr txBox="true"/>
            <p:nvPr/>
          </p:nvSpPr>
          <p:spPr>
            <a:xfrm rot="0">
              <a:off x="0" y="57150"/>
              <a:ext cx="12278972" cy="2588263"/>
            </a:xfrm>
            <a:prstGeom prst="rect">
              <a:avLst/>
            </a:prstGeom>
          </p:spPr>
          <p:txBody>
            <a:bodyPr anchor="t" rtlCol="false" tIns="0" lIns="0" bIns="0" rIns="0">
              <a:spAutoFit/>
            </a:bodyPr>
            <a:lstStyle/>
            <a:p>
              <a:pPr algn="ctr">
                <a:lnSpc>
                  <a:spcPts val="3771"/>
                </a:lnSpc>
                <a:spcBef>
                  <a:spcPct val="0"/>
                </a:spcBef>
              </a:pPr>
              <a:r>
                <a:rPr lang="en-US" sz="3661">
                  <a:solidFill>
                    <a:srgbClr val="000000"/>
                  </a:solidFill>
                  <a:latin typeface="KG Primary Penmanship"/>
                  <a:ea typeface="KG Primary Penmanship"/>
                  <a:cs typeface="KG Primary Penmanship"/>
                  <a:sym typeface="KG Primary Penmanship"/>
                </a:rPr>
                <a:t>So, what happened is that the say(“hello”) function was executed first and the code ended without even waiting for the say(“world”) function to do something. The main() function does not wait for the goroutine to finish</a:t>
              </a:r>
            </a:p>
          </p:txBody>
        </p:sp>
        <p:sp>
          <p:nvSpPr>
            <p:cNvPr name="TextBox 18" id="18"/>
            <p:cNvSpPr txBox="true"/>
            <p:nvPr/>
          </p:nvSpPr>
          <p:spPr>
            <a:xfrm rot="0">
              <a:off x="3273532" y="2671987"/>
              <a:ext cx="5731909" cy="699922"/>
            </a:xfrm>
            <a:prstGeom prst="rect">
              <a:avLst/>
            </a:prstGeom>
          </p:spPr>
          <p:txBody>
            <a:bodyPr anchor="t" rtlCol="false" tIns="0" lIns="0" bIns="0" rIns="0">
              <a:spAutoFit/>
            </a:bodyPr>
            <a:lstStyle/>
            <a:p>
              <a:pPr algn="ctr">
                <a:lnSpc>
                  <a:spcPts val="3827"/>
                </a:lnSpc>
                <a:spcBef>
                  <a:spcPct val="0"/>
                </a:spcBef>
              </a:pPr>
              <a:r>
                <a:rPr lang="en-US" sz="3716">
                  <a:solidFill>
                    <a:srgbClr val="000000"/>
                  </a:solidFill>
                  <a:latin typeface="KG Primary Penmanship"/>
                  <a:ea typeface="KG Primary Penmanship"/>
                  <a:cs typeface="KG Primary Penmanship"/>
                  <a:sym typeface="KG Primary Penmanship"/>
                </a:rPr>
                <a:t>Solution? ⟶ “Waitgroups”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794" r="0" b="-38982"/>
            </a:stretch>
          </a:blipFill>
        </p:spPr>
      </p:sp>
      <p:sp>
        <p:nvSpPr>
          <p:cNvPr name="Freeform 3" id="3"/>
          <p:cNvSpPr/>
          <p:nvPr/>
        </p:nvSpPr>
        <p:spPr>
          <a:xfrm flipH="false" flipV="false" rot="0">
            <a:off x="8006793" y="697890"/>
            <a:ext cx="1914913" cy="1758239"/>
          </a:xfrm>
          <a:custGeom>
            <a:avLst/>
            <a:gdLst/>
            <a:ahLst/>
            <a:cxnLst/>
            <a:rect r="r" b="b" t="t" l="l"/>
            <a:pathLst>
              <a:path h="1758239" w="1914913">
                <a:moveTo>
                  <a:pt x="0" y="0"/>
                </a:moveTo>
                <a:lnTo>
                  <a:pt x="1914913" y="0"/>
                </a:lnTo>
                <a:lnTo>
                  <a:pt x="1914913" y="1758238"/>
                </a:lnTo>
                <a:lnTo>
                  <a:pt x="0" y="1758238"/>
                </a:lnTo>
                <a:lnTo>
                  <a:pt x="0" y="0"/>
                </a:lnTo>
                <a:close/>
              </a:path>
            </a:pathLst>
          </a:custGeom>
          <a:blipFill>
            <a:blip r:embed="rId3"/>
            <a:stretch>
              <a:fillRect l="0" t="0" r="0" b="0"/>
            </a:stretch>
          </a:blipFill>
        </p:spPr>
      </p:sp>
      <p:grpSp>
        <p:nvGrpSpPr>
          <p:cNvPr name="Group 4" id="4"/>
          <p:cNvGrpSpPr/>
          <p:nvPr/>
        </p:nvGrpSpPr>
        <p:grpSpPr>
          <a:xfrm rot="0">
            <a:off x="342239" y="5360900"/>
            <a:ext cx="14702562" cy="3995197"/>
            <a:chOff x="0" y="0"/>
            <a:chExt cx="19603417" cy="5326930"/>
          </a:xfrm>
        </p:grpSpPr>
        <p:sp>
          <p:nvSpPr>
            <p:cNvPr name="Freeform 5" id="5"/>
            <p:cNvSpPr/>
            <p:nvPr/>
          </p:nvSpPr>
          <p:spPr>
            <a:xfrm flipH="false" flipV="false" rot="0">
              <a:off x="12238810" y="146627"/>
              <a:ext cx="2190754" cy="662703"/>
            </a:xfrm>
            <a:custGeom>
              <a:avLst/>
              <a:gdLst/>
              <a:ahLst/>
              <a:cxnLst/>
              <a:rect r="r" b="b" t="t" l="l"/>
              <a:pathLst>
                <a:path h="662703" w="2190754">
                  <a:moveTo>
                    <a:pt x="0" y="0"/>
                  </a:moveTo>
                  <a:lnTo>
                    <a:pt x="2190753" y="0"/>
                  </a:lnTo>
                  <a:lnTo>
                    <a:pt x="2190753" y="662703"/>
                  </a:lnTo>
                  <a:lnTo>
                    <a:pt x="0" y="66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38810" y="1192652"/>
              <a:ext cx="2190754" cy="662703"/>
            </a:xfrm>
            <a:custGeom>
              <a:avLst/>
              <a:gdLst/>
              <a:ahLst/>
              <a:cxnLst/>
              <a:rect r="r" b="b" t="t" l="l"/>
              <a:pathLst>
                <a:path h="662703" w="2190754">
                  <a:moveTo>
                    <a:pt x="0" y="0"/>
                  </a:moveTo>
                  <a:lnTo>
                    <a:pt x="2190753" y="0"/>
                  </a:lnTo>
                  <a:lnTo>
                    <a:pt x="2190753" y="662703"/>
                  </a:lnTo>
                  <a:lnTo>
                    <a:pt x="0" y="66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74036" y="2329857"/>
              <a:ext cx="2190754" cy="662703"/>
            </a:xfrm>
            <a:custGeom>
              <a:avLst/>
              <a:gdLst/>
              <a:ahLst/>
              <a:cxnLst/>
              <a:rect r="r" b="b" t="t" l="l"/>
              <a:pathLst>
                <a:path h="662703" w="2190754">
                  <a:moveTo>
                    <a:pt x="0" y="0"/>
                  </a:moveTo>
                  <a:lnTo>
                    <a:pt x="2190754" y="0"/>
                  </a:lnTo>
                  <a:lnTo>
                    <a:pt x="2190754" y="662703"/>
                  </a:lnTo>
                  <a:lnTo>
                    <a:pt x="0" y="66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274036" y="3414149"/>
              <a:ext cx="2190754" cy="662703"/>
            </a:xfrm>
            <a:custGeom>
              <a:avLst/>
              <a:gdLst/>
              <a:ahLst/>
              <a:cxnLst/>
              <a:rect r="r" b="b" t="t" l="l"/>
              <a:pathLst>
                <a:path h="662703" w="2190754">
                  <a:moveTo>
                    <a:pt x="0" y="0"/>
                  </a:moveTo>
                  <a:lnTo>
                    <a:pt x="2190754" y="0"/>
                  </a:lnTo>
                  <a:lnTo>
                    <a:pt x="2190754" y="662703"/>
                  </a:lnTo>
                  <a:lnTo>
                    <a:pt x="0" y="66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238810" y="4498440"/>
              <a:ext cx="2190754" cy="662703"/>
            </a:xfrm>
            <a:custGeom>
              <a:avLst/>
              <a:gdLst/>
              <a:ahLst/>
              <a:cxnLst/>
              <a:rect r="r" b="b" t="t" l="l"/>
              <a:pathLst>
                <a:path h="662703" w="2190754">
                  <a:moveTo>
                    <a:pt x="0" y="0"/>
                  </a:moveTo>
                  <a:lnTo>
                    <a:pt x="2190753" y="0"/>
                  </a:lnTo>
                  <a:lnTo>
                    <a:pt x="2190753" y="662703"/>
                  </a:lnTo>
                  <a:lnTo>
                    <a:pt x="0" y="66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86457" y="146627"/>
              <a:ext cx="5016960" cy="5180302"/>
            </a:xfrm>
            <a:custGeom>
              <a:avLst/>
              <a:gdLst/>
              <a:ahLst/>
              <a:cxnLst/>
              <a:rect r="r" b="b" t="t" l="l"/>
              <a:pathLst>
                <a:path h="5180302" w="5016960">
                  <a:moveTo>
                    <a:pt x="0" y="0"/>
                  </a:moveTo>
                  <a:lnTo>
                    <a:pt x="5016960" y="0"/>
                  </a:lnTo>
                  <a:lnTo>
                    <a:pt x="5016960" y="5180303"/>
                  </a:lnTo>
                  <a:lnTo>
                    <a:pt x="0" y="5180303"/>
                  </a:lnTo>
                  <a:lnTo>
                    <a:pt x="0" y="0"/>
                  </a:lnTo>
                  <a:close/>
                </a:path>
              </a:pathLst>
            </a:custGeom>
            <a:blipFill>
              <a:blip r:embed="rId6"/>
              <a:stretch>
                <a:fillRect l="0" t="0" r="0" b="0"/>
              </a:stretch>
            </a:blipFill>
          </p:spPr>
        </p:sp>
        <p:sp>
          <p:nvSpPr>
            <p:cNvPr name="TextBox 11" id="11"/>
            <p:cNvSpPr txBox="true"/>
            <p:nvPr/>
          </p:nvSpPr>
          <p:spPr>
            <a:xfrm rot="0">
              <a:off x="3714077" y="57150"/>
              <a:ext cx="9424757" cy="752180"/>
            </a:xfrm>
            <a:prstGeom prst="rect">
              <a:avLst/>
            </a:prstGeom>
          </p:spPr>
          <p:txBody>
            <a:bodyPr anchor="t" rtlCol="false" tIns="0" lIns="0" bIns="0" rIns="0">
              <a:spAutoFit/>
            </a:bodyPr>
            <a:lstStyle/>
            <a:p>
              <a:pPr algn="ctr">
                <a:lnSpc>
                  <a:spcPts val="4144"/>
                </a:lnSpc>
                <a:spcBef>
                  <a:spcPct val="0"/>
                </a:spcBef>
              </a:pPr>
              <a:r>
                <a:rPr lang="en-US" sz="4023">
                  <a:solidFill>
                    <a:srgbClr val="292929"/>
                  </a:solidFill>
                  <a:latin typeface="KG Primary Penmanship"/>
                  <a:ea typeface="KG Primary Penmanship"/>
                  <a:cs typeface="KG Primary Penmanship"/>
                  <a:sym typeface="KG Primary Penmanship"/>
                </a:rPr>
                <a:t>importing the required package</a:t>
              </a:r>
            </a:p>
          </p:txBody>
        </p:sp>
        <p:sp>
          <p:nvSpPr>
            <p:cNvPr name="TextBox 12" id="12"/>
            <p:cNvSpPr txBox="true"/>
            <p:nvPr/>
          </p:nvSpPr>
          <p:spPr>
            <a:xfrm rot="0">
              <a:off x="860948" y="1103175"/>
              <a:ext cx="12469371" cy="752180"/>
            </a:xfrm>
            <a:prstGeom prst="rect">
              <a:avLst/>
            </a:prstGeom>
          </p:spPr>
          <p:txBody>
            <a:bodyPr anchor="t" rtlCol="false" tIns="0" lIns="0" bIns="0" rIns="0">
              <a:spAutoFit/>
            </a:bodyPr>
            <a:lstStyle/>
            <a:p>
              <a:pPr algn="ctr">
                <a:lnSpc>
                  <a:spcPts val="4144"/>
                </a:lnSpc>
                <a:spcBef>
                  <a:spcPct val="0"/>
                </a:spcBef>
              </a:pPr>
              <a:r>
                <a:rPr lang="en-US" sz="4023">
                  <a:solidFill>
                    <a:srgbClr val="292929"/>
                  </a:solidFill>
                  <a:latin typeface="KG Primary Penmanship"/>
                  <a:ea typeface="KG Primary Penmanship"/>
                  <a:cs typeface="KG Primary Penmanship"/>
                  <a:sym typeface="KG Primary Penmanship"/>
                </a:rPr>
                <a:t>declaring the variable “wg” as the waitgroup</a:t>
              </a:r>
            </a:p>
          </p:txBody>
        </p:sp>
        <p:sp>
          <p:nvSpPr>
            <p:cNvPr name="TextBox 13" id="13"/>
            <p:cNvSpPr txBox="true"/>
            <p:nvPr/>
          </p:nvSpPr>
          <p:spPr>
            <a:xfrm rot="0">
              <a:off x="1645283" y="2053938"/>
              <a:ext cx="10593526" cy="1252641"/>
            </a:xfrm>
            <a:prstGeom prst="rect">
              <a:avLst/>
            </a:prstGeom>
          </p:spPr>
          <p:txBody>
            <a:bodyPr anchor="t" rtlCol="false" tIns="0" lIns="0" bIns="0" rIns="0">
              <a:spAutoFit/>
            </a:bodyPr>
            <a:lstStyle/>
            <a:p>
              <a:pPr algn="r">
                <a:lnSpc>
                  <a:spcPts val="3520"/>
                </a:lnSpc>
              </a:pPr>
              <a:r>
                <a:rPr lang="en-US" sz="3418">
                  <a:solidFill>
                    <a:srgbClr val="292929"/>
                  </a:solidFill>
                  <a:latin typeface="KG Primary Penmanship"/>
                  <a:ea typeface="KG Primary Penmanship"/>
                  <a:cs typeface="KG Primary Penmanship"/>
                  <a:sym typeface="KG Primary Penmanship"/>
                </a:rPr>
                <a:t>Adding something in the waitlist</a:t>
              </a:r>
            </a:p>
            <a:p>
              <a:pPr algn="r">
                <a:lnSpc>
                  <a:spcPts val="3520"/>
                </a:lnSpc>
                <a:spcBef>
                  <a:spcPct val="0"/>
                </a:spcBef>
              </a:pPr>
              <a:r>
                <a:rPr lang="en-US" sz="3418">
                  <a:solidFill>
                    <a:srgbClr val="292929"/>
                  </a:solidFill>
                  <a:latin typeface="KG Primary Penmanship"/>
                  <a:ea typeface="KG Primary Penmanship"/>
                  <a:cs typeface="KG Primary Penmanship"/>
                  <a:sym typeface="KG Primary Penmanship"/>
                </a:rPr>
                <a:t>(You can add more than 1 items in the list)</a:t>
              </a:r>
            </a:p>
          </p:txBody>
        </p:sp>
        <p:sp>
          <p:nvSpPr>
            <p:cNvPr name="TextBox 14" id="14"/>
            <p:cNvSpPr txBox="true"/>
            <p:nvPr/>
          </p:nvSpPr>
          <p:spPr>
            <a:xfrm rot="0">
              <a:off x="0" y="3436314"/>
              <a:ext cx="12152369" cy="656472"/>
            </a:xfrm>
            <a:prstGeom prst="rect">
              <a:avLst/>
            </a:prstGeom>
          </p:spPr>
          <p:txBody>
            <a:bodyPr anchor="t" rtlCol="false" tIns="0" lIns="0" bIns="0" rIns="0">
              <a:spAutoFit/>
            </a:bodyPr>
            <a:lstStyle/>
            <a:p>
              <a:pPr algn="r">
                <a:lnSpc>
                  <a:spcPts val="3520"/>
                </a:lnSpc>
                <a:spcBef>
                  <a:spcPct val="0"/>
                </a:spcBef>
              </a:pPr>
              <a:r>
                <a:rPr lang="en-US" sz="3418">
                  <a:solidFill>
                    <a:srgbClr val="292929"/>
                  </a:solidFill>
                  <a:latin typeface="KG Primary Penmanship"/>
                  <a:ea typeface="KG Primary Penmanship"/>
                  <a:cs typeface="KG Primary Penmanship"/>
                  <a:sym typeface="KG Primary Penmanship"/>
                </a:rPr>
                <a:t>Remove the item from the waitlist after the execution is done</a:t>
              </a:r>
            </a:p>
          </p:txBody>
        </p:sp>
        <p:sp>
          <p:nvSpPr>
            <p:cNvPr name="TextBox 15" id="15"/>
            <p:cNvSpPr txBox="true"/>
            <p:nvPr/>
          </p:nvSpPr>
          <p:spPr>
            <a:xfrm rot="0">
              <a:off x="0" y="4504671"/>
              <a:ext cx="12152369" cy="656472"/>
            </a:xfrm>
            <a:prstGeom prst="rect">
              <a:avLst/>
            </a:prstGeom>
          </p:spPr>
          <p:txBody>
            <a:bodyPr anchor="t" rtlCol="false" tIns="0" lIns="0" bIns="0" rIns="0">
              <a:spAutoFit/>
            </a:bodyPr>
            <a:lstStyle/>
            <a:p>
              <a:pPr algn="r">
                <a:lnSpc>
                  <a:spcPts val="3520"/>
                </a:lnSpc>
                <a:spcBef>
                  <a:spcPct val="0"/>
                </a:spcBef>
              </a:pPr>
              <a:r>
                <a:rPr lang="en-US" sz="3418">
                  <a:solidFill>
                    <a:srgbClr val="292929"/>
                  </a:solidFill>
                  <a:latin typeface="KG Primary Penmanship"/>
                  <a:ea typeface="KG Primary Penmanship"/>
                  <a:cs typeface="KG Primary Penmanship"/>
                  <a:sym typeface="KG Primary Penmanship"/>
                </a:rPr>
                <a:t>Tell the “main” function to wait for all the items in the waitlist</a:t>
              </a:r>
            </a:p>
          </p:txBody>
        </p:sp>
      </p:grpSp>
      <p:sp>
        <p:nvSpPr>
          <p:cNvPr name="Freeform 16" id="16"/>
          <p:cNvSpPr/>
          <p:nvPr/>
        </p:nvSpPr>
        <p:spPr>
          <a:xfrm flipH="false" flipV="false" rot="0">
            <a:off x="13805911" y="7935131"/>
            <a:ext cx="4672364" cy="6356958"/>
          </a:xfrm>
          <a:custGeom>
            <a:avLst/>
            <a:gdLst/>
            <a:ahLst/>
            <a:cxnLst/>
            <a:rect r="r" b="b" t="t" l="l"/>
            <a:pathLst>
              <a:path h="6356958" w="4672364">
                <a:moveTo>
                  <a:pt x="0" y="0"/>
                </a:moveTo>
                <a:lnTo>
                  <a:pt x="4672364" y="0"/>
                </a:lnTo>
                <a:lnTo>
                  <a:pt x="4672364" y="6356958"/>
                </a:lnTo>
                <a:lnTo>
                  <a:pt x="0" y="6356958"/>
                </a:lnTo>
                <a:lnTo>
                  <a:pt x="0" y="0"/>
                </a:lnTo>
                <a:close/>
              </a:path>
            </a:pathLst>
          </a:custGeom>
          <a:blipFill>
            <a:blip r:embed="rId7"/>
            <a:stretch>
              <a:fillRect l="0" t="0" r="0" b="0"/>
            </a:stretch>
          </a:blipFill>
        </p:spPr>
      </p:sp>
      <p:sp>
        <p:nvSpPr>
          <p:cNvPr name="TextBox 17" id="17"/>
          <p:cNvSpPr txBox="true"/>
          <p:nvPr/>
        </p:nvSpPr>
        <p:spPr>
          <a:xfrm rot="0">
            <a:off x="1009650" y="4347031"/>
            <a:ext cx="14420681" cy="928144"/>
          </a:xfrm>
          <a:prstGeom prst="rect">
            <a:avLst/>
          </a:prstGeom>
        </p:spPr>
        <p:txBody>
          <a:bodyPr anchor="t" rtlCol="false" tIns="0" lIns="0" bIns="0" rIns="0">
            <a:spAutoFit/>
          </a:bodyPr>
          <a:lstStyle/>
          <a:p>
            <a:pPr algn="l">
              <a:lnSpc>
                <a:spcPts val="6432"/>
              </a:lnSpc>
            </a:pPr>
            <a:r>
              <a:rPr lang="en-US" sz="6700">
                <a:solidFill>
                  <a:srgbClr val="292929"/>
                </a:solidFill>
                <a:latin typeface="Bryndan Write"/>
                <a:ea typeface="Bryndan Write"/>
                <a:cs typeface="Bryndan Write"/>
                <a:sym typeface="Bryndan Write"/>
              </a:rPr>
              <a:t>How to use Waitgroups?</a:t>
            </a:r>
          </a:p>
        </p:txBody>
      </p:sp>
      <p:sp>
        <p:nvSpPr>
          <p:cNvPr name="TextBox 18" id="18"/>
          <p:cNvSpPr txBox="true"/>
          <p:nvPr/>
        </p:nvSpPr>
        <p:spPr>
          <a:xfrm rot="0">
            <a:off x="1028700" y="840765"/>
            <a:ext cx="14420681" cy="152590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Waitgroups</a:t>
            </a:r>
          </a:p>
        </p:txBody>
      </p:sp>
      <p:sp>
        <p:nvSpPr>
          <p:cNvPr name="TextBox 19" id="19"/>
          <p:cNvSpPr txBox="true"/>
          <p:nvPr/>
        </p:nvSpPr>
        <p:spPr>
          <a:xfrm rot="0">
            <a:off x="1028700" y="2513278"/>
            <a:ext cx="16345010" cy="1662303"/>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A WaitGr</a:t>
            </a:r>
            <a:r>
              <a:rPr lang="en-US" sz="4200">
                <a:solidFill>
                  <a:srgbClr val="292929"/>
                </a:solidFill>
                <a:latin typeface="KG Primary Penmanship"/>
                <a:ea typeface="KG Primary Penmanship"/>
                <a:cs typeface="KG Primary Penmanship"/>
                <a:sym typeface="KG Primary Penmanship"/>
              </a:rPr>
              <a:t>oup is used to wait for multiple goroutines to finish before moving on. Think of it like a counter that keeps track of how many goroutines are running, and when all are done, the program can continue. A WaitGroup helps pause execution until all goroutines are done.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794" r="0" b="-38982"/>
            </a:stretch>
          </a:blipFill>
        </p:spPr>
      </p:sp>
      <p:sp>
        <p:nvSpPr>
          <p:cNvPr name="Freeform 3" id="3"/>
          <p:cNvSpPr/>
          <p:nvPr/>
        </p:nvSpPr>
        <p:spPr>
          <a:xfrm flipH="false" flipV="false" rot="0">
            <a:off x="3892814" y="2369496"/>
            <a:ext cx="4623404" cy="7147756"/>
          </a:xfrm>
          <a:custGeom>
            <a:avLst/>
            <a:gdLst/>
            <a:ahLst/>
            <a:cxnLst/>
            <a:rect r="r" b="b" t="t" l="l"/>
            <a:pathLst>
              <a:path h="7147756" w="4623404">
                <a:moveTo>
                  <a:pt x="0" y="0"/>
                </a:moveTo>
                <a:lnTo>
                  <a:pt x="4623404" y="0"/>
                </a:lnTo>
                <a:lnTo>
                  <a:pt x="4623404" y="7147755"/>
                </a:lnTo>
                <a:lnTo>
                  <a:pt x="0" y="7147755"/>
                </a:lnTo>
                <a:lnTo>
                  <a:pt x="0" y="0"/>
                </a:lnTo>
                <a:close/>
              </a:path>
            </a:pathLst>
          </a:custGeom>
          <a:blipFill>
            <a:blip r:embed="rId3"/>
            <a:stretch>
              <a:fillRect l="0" t="0" r="0" b="0"/>
            </a:stretch>
          </a:blipFill>
        </p:spPr>
      </p:sp>
      <p:sp>
        <p:nvSpPr>
          <p:cNvPr name="Freeform 4" id="4"/>
          <p:cNvSpPr/>
          <p:nvPr/>
        </p:nvSpPr>
        <p:spPr>
          <a:xfrm flipH="false" flipV="false" rot="0">
            <a:off x="10844124" y="3049639"/>
            <a:ext cx="1702197" cy="5787468"/>
          </a:xfrm>
          <a:custGeom>
            <a:avLst/>
            <a:gdLst/>
            <a:ahLst/>
            <a:cxnLst/>
            <a:rect r="r" b="b" t="t" l="l"/>
            <a:pathLst>
              <a:path h="5787468" w="1702197">
                <a:moveTo>
                  <a:pt x="0" y="0"/>
                </a:moveTo>
                <a:lnTo>
                  <a:pt x="1702197" y="0"/>
                </a:lnTo>
                <a:lnTo>
                  <a:pt x="1702197" y="5787469"/>
                </a:lnTo>
                <a:lnTo>
                  <a:pt x="0" y="5787469"/>
                </a:lnTo>
                <a:lnTo>
                  <a:pt x="0" y="0"/>
                </a:lnTo>
                <a:close/>
              </a:path>
            </a:pathLst>
          </a:custGeom>
          <a:blipFill>
            <a:blip r:embed="rId4"/>
            <a:stretch>
              <a:fillRect l="0" t="0" r="0" b="0"/>
            </a:stretch>
          </a:blipFill>
        </p:spPr>
      </p:sp>
      <p:sp>
        <p:nvSpPr>
          <p:cNvPr name="Freeform 5" id="5"/>
          <p:cNvSpPr/>
          <p:nvPr/>
        </p:nvSpPr>
        <p:spPr>
          <a:xfrm flipH="false" flipV="false" rot="0">
            <a:off x="8918310" y="5539046"/>
            <a:ext cx="1525764" cy="808655"/>
          </a:xfrm>
          <a:custGeom>
            <a:avLst/>
            <a:gdLst/>
            <a:ahLst/>
            <a:cxnLst/>
            <a:rect r="r" b="b" t="t" l="l"/>
            <a:pathLst>
              <a:path h="808655" w="1525764">
                <a:moveTo>
                  <a:pt x="0" y="0"/>
                </a:moveTo>
                <a:lnTo>
                  <a:pt x="1525764" y="0"/>
                </a:lnTo>
                <a:lnTo>
                  <a:pt x="1525764" y="808655"/>
                </a:lnTo>
                <a:lnTo>
                  <a:pt x="0" y="808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934832" y="6463000"/>
            <a:ext cx="5353168" cy="3914046"/>
          </a:xfrm>
          <a:custGeom>
            <a:avLst/>
            <a:gdLst/>
            <a:ahLst/>
            <a:cxnLst/>
            <a:rect r="r" b="b" t="t" l="l"/>
            <a:pathLst>
              <a:path h="3914046" w="5353168">
                <a:moveTo>
                  <a:pt x="0" y="0"/>
                </a:moveTo>
                <a:lnTo>
                  <a:pt x="5353168" y="0"/>
                </a:lnTo>
                <a:lnTo>
                  <a:pt x="5353168" y="3914045"/>
                </a:lnTo>
                <a:lnTo>
                  <a:pt x="0" y="3914045"/>
                </a:lnTo>
                <a:lnTo>
                  <a:pt x="0" y="0"/>
                </a:lnTo>
                <a:close/>
              </a:path>
            </a:pathLst>
          </a:custGeom>
          <a:blipFill>
            <a:blip r:embed="rId7"/>
            <a:stretch>
              <a:fillRect l="0" t="0" r="0" b="0"/>
            </a:stretch>
          </a:blipFill>
        </p:spPr>
      </p:sp>
      <p:sp>
        <p:nvSpPr>
          <p:cNvPr name="Freeform 7" id="7"/>
          <p:cNvSpPr/>
          <p:nvPr/>
        </p:nvSpPr>
        <p:spPr>
          <a:xfrm flipH="true" flipV="false" rot="2611912">
            <a:off x="12711825" y="4961545"/>
            <a:ext cx="2900690" cy="1155002"/>
          </a:xfrm>
          <a:custGeom>
            <a:avLst/>
            <a:gdLst/>
            <a:ahLst/>
            <a:cxnLst/>
            <a:rect r="r" b="b" t="t" l="l"/>
            <a:pathLst>
              <a:path h="1155002" w="2900690">
                <a:moveTo>
                  <a:pt x="2900690" y="0"/>
                </a:moveTo>
                <a:lnTo>
                  <a:pt x="0" y="0"/>
                </a:lnTo>
                <a:lnTo>
                  <a:pt x="0" y="1155002"/>
                </a:lnTo>
                <a:lnTo>
                  <a:pt x="2900690" y="1155002"/>
                </a:lnTo>
                <a:lnTo>
                  <a:pt x="290069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028700" y="469069"/>
            <a:ext cx="15941372" cy="1668781"/>
            <a:chOff x="0" y="0"/>
            <a:chExt cx="21255162" cy="2225041"/>
          </a:xfrm>
        </p:grpSpPr>
        <p:sp>
          <p:nvSpPr>
            <p:cNvPr name="Freeform 9" id="9"/>
            <p:cNvSpPr/>
            <p:nvPr/>
          </p:nvSpPr>
          <p:spPr>
            <a:xfrm flipH="false" flipV="false" rot="0">
              <a:off x="18360683" y="202827"/>
              <a:ext cx="2894480" cy="1819387"/>
            </a:xfrm>
            <a:custGeom>
              <a:avLst/>
              <a:gdLst/>
              <a:ahLst/>
              <a:cxnLst/>
              <a:rect r="r" b="b" t="t" l="l"/>
              <a:pathLst>
                <a:path h="1819387" w="2894480">
                  <a:moveTo>
                    <a:pt x="0" y="0"/>
                  </a:moveTo>
                  <a:lnTo>
                    <a:pt x="2894479" y="0"/>
                  </a:lnTo>
                  <a:lnTo>
                    <a:pt x="2894479" y="1819387"/>
                  </a:lnTo>
                  <a:lnTo>
                    <a:pt x="0" y="1819387"/>
                  </a:lnTo>
                  <a:lnTo>
                    <a:pt x="0" y="0"/>
                  </a:lnTo>
                  <a:close/>
                </a:path>
              </a:pathLst>
            </a:custGeom>
            <a:blipFill>
              <a:blip r:embed="rId10"/>
              <a:stretch>
                <a:fillRect l="0" t="0" r="0" b="0"/>
              </a:stretch>
            </a:blipFill>
          </p:spPr>
        </p:sp>
        <p:sp>
          <p:nvSpPr>
            <p:cNvPr name="TextBox 10" id="10"/>
            <p:cNvSpPr txBox="true"/>
            <p:nvPr/>
          </p:nvSpPr>
          <p:spPr>
            <a:xfrm rot="0">
              <a:off x="0" y="142875"/>
              <a:ext cx="19227574" cy="2082166"/>
            </a:xfrm>
            <a:prstGeom prst="rect">
              <a:avLst/>
            </a:prstGeom>
          </p:spPr>
          <p:txBody>
            <a:bodyPr anchor="t" rtlCol="false" tIns="0" lIns="0" bIns="0" rIns="0">
              <a:spAutoFit/>
            </a:bodyPr>
            <a:lstStyle/>
            <a:p>
              <a:pPr algn="l">
                <a:lnSpc>
                  <a:spcPts val="10560"/>
                </a:lnSpc>
              </a:pPr>
              <a:r>
                <a:rPr lang="en-US" sz="11000">
                  <a:solidFill>
                    <a:srgbClr val="292929"/>
                  </a:solidFill>
                  <a:latin typeface="Bryndan Write"/>
                  <a:ea typeface="Bryndan Write"/>
                  <a:cs typeface="Bryndan Write"/>
                  <a:sym typeface="Bryndan Write"/>
                </a:rPr>
                <a:t>Implementing the code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794" r="0" b="-38982"/>
            </a:stretch>
          </a:blipFill>
        </p:spPr>
      </p:sp>
      <p:sp>
        <p:nvSpPr>
          <p:cNvPr name="Freeform 3" id="3"/>
          <p:cNvSpPr/>
          <p:nvPr/>
        </p:nvSpPr>
        <p:spPr>
          <a:xfrm flipH="false" flipV="false" rot="0">
            <a:off x="5817251" y="1743462"/>
            <a:ext cx="6653498" cy="6653498"/>
          </a:xfrm>
          <a:custGeom>
            <a:avLst/>
            <a:gdLst/>
            <a:ahLst/>
            <a:cxnLst/>
            <a:rect r="r" b="b" t="t" l="l"/>
            <a:pathLst>
              <a:path h="6653498" w="6653498">
                <a:moveTo>
                  <a:pt x="0" y="0"/>
                </a:moveTo>
                <a:lnTo>
                  <a:pt x="6653498" y="0"/>
                </a:lnTo>
                <a:lnTo>
                  <a:pt x="6653498" y="6653498"/>
                </a:lnTo>
                <a:lnTo>
                  <a:pt x="0" y="6653498"/>
                </a:lnTo>
                <a:lnTo>
                  <a:pt x="0" y="0"/>
                </a:lnTo>
                <a:close/>
              </a:path>
            </a:pathLst>
          </a:custGeom>
          <a:blipFill>
            <a:blip r:embed="rId3"/>
            <a:stretch>
              <a:fillRect l="0" t="0" r="0" b="0"/>
            </a:stretch>
          </a:blipFill>
        </p:spPr>
      </p:sp>
      <p:sp>
        <p:nvSpPr>
          <p:cNvPr name="TextBox 4" id="4"/>
          <p:cNvSpPr txBox="true"/>
          <p:nvPr/>
        </p:nvSpPr>
        <p:spPr>
          <a:xfrm rot="0">
            <a:off x="1028700" y="337185"/>
            <a:ext cx="16230600" cy="1406278"/>
          </a:xfrm>
          <a:prstGeom prst="rect">
            <a:avLst/>
          </a:prstGeom>
        </p:spPr>
        <p:txBody>
          <a:bodyPr anchor="t" rtlCol="false" tIns="0" lIns="0" bIns="0" rIns="0">
            <a:spAutoFit/>
          </a:bodyPr>
          <a:lstStyle/>
          <a:p>
            <a:pPr algn="ctr">
              <a:lnSpc>
                <a:spcPts val="9792"/>
              </a:lnSpc>
            </a:pPr>
            <a:r>
              <a:rPr lang="en-US" sz="10200">
                <a:solidFill>
                  <a:srgbClr val="292929"/>
                </a:solidFill>
                <a:latin typeface="Bryndan Write"/>
                <a:ea typeface="Bryndan Write"/>
                <a:cs typeface="Bryndan Write"/>
                <a:sym typeface="Bryndan Write"/>
              </a:rPr>
              <a:t>Now you’ll be like:</a:t>
            </a:r>
          </a:p>
        </p:txBody>
      </p:sp>
      <p:sp>
        <p:nvSpPr>
          <p:cNvPr name="TextBox 5" id="5"/>
          <p:cNvSpPr txBox="true"/>
          <p:nvPr/>
        </p:nvSpPr>
        <p:spPr>
          <a:xfrm rot="0">
            <a:off x="7994403" y="8872284"/>
            <a:ext cx="2984183" cy="857757"/>
          </a:xfrm>
          <a:prstGeom prst="rect">
            <a:avLst/>
          </a:prstGeom>
        </p:spPr>
        <p:txBody>
          <a:bodyPr anchor="t" rtlCol="false" tIns="0" lIns="0" bIns="0" rIns="0">
            <a:spAutoFit/>
          </a:bodyPr>
          <a:lstStyle/>
          <a:p>
            <a:pPr algn="ctr">
              <a:lnSpc>
                <a:spcPts val="6385"/>
              </a:lnSpc>
              <a:spcBef>
                <a:spcPct val="0"/>
              </a:spcBef>
            </a:pPr>
            <a:r>
              <a:rPr lang="en-US" sz="6199">
                <a:solidFill>
                  <a:srgbClr val="000000"/>
                </a:solidFill>
                <a:latin typeface="KG Primary Penmanship"/>
                <a:ea typeface="KG Primary Penmanship"/>
                <a:cs typeface="KG Primary Penmanship"/>
                <a:sym typeface="KG Primary Penmanship"/>
              </a:rPr>
              <a:t>So, let’s go!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CE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794" r="0" b="-38982"/>
            </a:stretch>
          </a:blipFill>
        </p:spPr>
      </p:sp>
      <p:sp>
        <p:nvSpPr>
          <p:cNvPr name="Freeform 3" id="3"/>
          <p:cNvSpPr/>
          <p:nvPr/>
        </p:nvSpPr>
        <p:spPr>
          <a:xfrm flipH="false" flipV="false" rot="0">
            <a:off x="11899352" y="646174"/>
            <a:ext cx="2170860" cy="1364540"/>
          </a:xfrm>
          <a:custGeom>
            <a:avLst/>
            <a:gdLst/>
            <a:ahLst/>
            <a:cxnLst/>
            <a:rect r="r" b="b" t="t" l="l"/>
            <a:pathLst>
              <a:path h="1364540" w="2170860">
                <a:moveTo>
                  <a:pt x="0" y="0"/>
                </a:moveTo>
                <a:lnTo>
                  <a:pt x="2170860" y="0"/>
                </a:lnTo>
                <a:lnTo>
                  <a:pt x="2170860" y="1364541"/>
                </a:lnTo>
                <a:lnTo>
                  <a:pt x="0" y="1364541"/>
                </a:lnTo>
                <a:lnTo>
                  <a:pt x="0" y="0"/>
                </a:lnTo>
                <a:close/>
              </a:path>
            </a:pathLst>
          </a:custGeom>
          <a:blipFill>
            <a:blip r:embed="rId3"/>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455673" y="4144756"/>
            <a:ext cx="11087427" cy="5901745"/>
          </a:xfrm>
          <a:prstGeom prst="rect">
            <a:avLst/>
          </a:prstGeom>
        </p:spPr>
      </p:pic>
      <p:sp>
        <p:nvSpPr>
          <p:cNvPr name="TextBox 5" id="5"/>
          <p:cNvSpPr txBox="true"/>
          <p:nvPr/>
        </p:nvSpPr>
        <p:spPr>
          <a:xfrm rot="0">
            <a:off x="1028700" y="679408"/>
            <a:ext cx="15941372" cy="1440947"/>
          </a:xfrm>
          <a:prstGeom prst="rect">
            <a:avLst/>
          </a:prstGeom>
        </p:spPr>
        <p:txBody>
          <a:bodyPr anchor="t" rtlCol="false" tIns="0" lIns="0" bIns="0" rIns="0">
            <a:spAutoFit/>
          </a:bodyPr>
          <a:lstStyle/>
          <a:p>
            <a:pPr algn="l">
              <a:lnSpc>
                <a:spcPts val="9984"/>
              </a:lnSpc>
            </a:pPr>
            <a:r>
              <a:rPr lang="en-US" sz="10400">
                <a:solidFill>
                  <a:srgbClr val="292929"/>
                </a:solidFill>
                <a:latin typeface="Bryndan Write"/>
                <a:ea typeface="Bryndan Write"/>
                <a:cs typeface="Bryndan Write"/>
                <a:sym typeface="Bryndan Write"/>
              </a:rPr>
              <a:t>Practical use case</a:t>
            </a:r>
          </a:p>
        </p:txBody>
      </p:sp>
      <p:sp>
        <p:nvSpPr>
          <p:cNvPr name="TextBox 6" id="6"/>
          <p:cNvSpPr txBox="true"/>
          <p:nvPr/>
        </p:nvSpPr>
        <p:spPr>
          <a:xfrm rot="0">
            <a:off x="1028700" y="2330053"/>
            <a:ext cx="16230600" cy="1662303"/>
          </a:xfrm>
          <a:prstGeom prst="rect">
            <a:avLst/>
          </a:prstGeom>
        </p:spPr>
        <p:txBody>
          <a:bodyPr anchor="t" rtlCol="false" tIns="0" lIns="0" bIns="0" rIns="0">
            <a:spAutoFit/>
          </a:bodyPr>
          <a:lstStyle/>
          <a:p>
            <a:pPr algn="l">
              <a:lnSpc>
                <a:spcPts val="4326"/>
              </a:lnSpc>
              <a:spcBef>
                <a:spcPct val="0"/>
              </a:spcBef>
            </a:pPr>
            <a:r>
              <a:rPr lang="en-US" sz="4200">
                <a:solidFill>
                  <a:srgbClr val="292929"/>
                </a:solidFill>
                <a:latin typeface="KG Primary Penmanship"/>
                <a:ea typeface="KG Primary Penmanship"/>
                <a:cs typeface="KG Primary Penmanship"/>
                <a:sym typeface="KG Primary Penmanship"/>
              </a:rPr>
              <a:t>Now, let’s have a look at the real life use of concurrency in GO! Suppose we have a list of webpages and our backend server in GO wants to access them (Yes! GO is used for backend dev as well). Let us try doing that with and without using concurrency!</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DAGiwwuxlig</dc:identifier>
  <dcterms:modified xsi:type="dcterms:W3CDTF">2011-08-01T06:04:30Z</dcterms:modified>
  <cp:revision>1</cp:revision>
  <dc:title>concurrency in go</dc:title>
</cp:coreProperties>
</file>